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83" r:id="rId6"/>
    <p:sldId id="284" r:id="rId7"/>
    <p:sldId id="285" r:id="rId8"/>
    <p:sldId id="286" r:id="rId9"/>
    <p:sldId id="289" r:id="rId10"/>
    <p:sldId id="290" r:id="rId11"/>
    <p:sldId id="291" r:id="rId12"/>
    <p:sldId id="293" r:id="rId13"/>
    <p:sldId id="295" r:id="rId14"/>
    <p:sldId id="294" r:id="rId15"/>
    <p:sldId id="296" r:id="rId16"/>
    <p:sldId id="297" r:id="rId17"/>
    <p:sldId id="300" r:id="rId18"/>
    <p:sldId id="298" r:id="rId19"/>
    <p:sldId id="299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62"/>
  </p:normalViewPr>
  <p:slideViewPr>
    <p:cSldViewPr snapToGrid="0" snapToObjects="1">
      <p:cViewPr varScale="1">
        <p:scale>
          <a:sx n="73" d="100"/>
          <a:sy n="73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://bestpowerpointtemplates.com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Visit http://keynotetemplate.com for more free keynote resources!"/>
          <p:cNvSpPr/>
          <p:nvPr/>
        </p:nvSpPr>
        <p:spPr>
          <a:xfrm>
            <a:off x="241300" y="9334500"/>
            <a:ext cx="6451600" cy="279400"/>
          </a:xfrm>
          <a:prstGeom prst="rect">
            <a:avLst/>
          </a:prstGeom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914400">
              <a:buClr>
                <a:srgbClr val="65686A"/>
              </a:buClr>
              <a:buFont typeface="Arial"/>
              <a:defRPr sz="1400" b="0">
                <a:solidFill>
                  <a:srgbClr val="7A7A7A"/>
                </a:solidFill>
                <a:uFill>
                  <a:solidFill>
                    <a:srgbClr val="7A7A7A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Visit </a:t>
            </a:r>
            <a:r>
              <a:rPr u="sng">
                <a:hlinkClick r:id="rId2"/>
              </a:rPr>
              <a:t>http://keynotetemplate.com</a:t>
            </a:r>
            <a:r>
              <a:t> for more free keynote resources!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4399" y="9198186"/>
            <a:ext cx="330161" cy="349674"/>
          </a:xfrm>
          <a:prstGeom prst="rect">
            <a:avLst/>
          </a:prstGeom>
          <a:ln>
            <a:round/>
          </a:ln>
        </p:spPr>
        <p:txBody>
          <a:bodyPr lIns="54186" tIns="54186" rIns="54186" bIns="54186"/>
          <a:lstStyle>
            <a:lvl1pPr algn="r" defTabSz="1088232">
              <a:defRPr spc="-66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redicting Children’s Learning Outcomes"/>
          <p:cNvSpPr txBox="1">
            <a:spLocks noGrp="1"/>
          </p:cNvSpPr>
          <p:nvPr>
            <p:ph type="title"/>
          </p:nvPr>
        </p:nvSpPr>
        <p:spPr>
          <a:xfrm>
            <a:off x="1270000" y="122636"/>
            <a:ext cx="10464800" cy="1130301"/>
          </a:xfrm>
          <a:prstGeom prst="rect">
            <a:avLst/>
          </a:prstGeom>
        </p:spPr>
        <p:txBody>
          <a:bodyPr/>
          <a:lstStyle>
            <a:lvl1pPr defTabSz="344677">
              <a:defRPr sz="4719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dirty="0"/>
              <a:t>Predicting </a:t>
            </a:r>
            <a:r>
              <a:rPr lang="en-US" dirty="0"/>
              <a:t>Walmart Sale – </a:t>
            </a:r>
            <a:r>
              <a:rPr lang="en-US" dirty="0" err="1"/>
              <a:t>Huy</a:t>
            </a:r>
            <a:r>
              <a:rPr lang="en-US" dirty="0"/>
              <a:t> Bui</a:t>
            </a:r>
            <a:endParaRPr dirty="0"/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4EC38-C8E4-A949-A3CB-123084FB0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14" y="5350576"/>
            <a:ext cx="11178598" cy="3598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DB34F-928E-E041-91BF-308770B92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50" y="2216020"/>
            <a:ext cx="4798646" cy="2699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83" name="I. What is PBS Measure Up Kids?"/>
          <p:cNvSpPr txBox="1"/>
          <p:nvPr/>
        </p:nvSpPr>
        <p:spPr>
          <a:xfrm>
            <a:off x="3538091" y="349082"/>
            <a:ext cx="567463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lang="en-US" dirty="0"/>
              <a:t>Stores sale quantity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DD1C3-7B60-0244-8DE9-08EE6B30F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98" y="5287678"/>
            <a:ext cx="4375150" cy="40087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81EB85-755D-3E41-A2C1-ADA8686BA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63" y="1407882"/>
            <a:ext cx="105029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9757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83" name="I. What is PBS Measure Up Kids?"/>
          <p:cNvSpPr txBox="1"/>
          <p:nvPr/>
        </p:nvSpPr>
        <p:spPr>
          <a:xfrm>
            <a:off x="2623579" y="349082"/>
            <a:ext cx="750365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lang="en-US" dirty="0"/>
              <a:t>Difference between stores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BB43D-20E1-B146-B656-CE98630BC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213" y="5633645"/>
            <a:ext cx="10261600" cy="358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817E2D-AA74-004C-90FA-9B32AE0BC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413" y="1541802"/>
            <a:ext cx="103124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1152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83" name="I. What is PBS Measure Up Kids?"/>
          <p:cNvSpPr txBox="1"/>
          <p:nvPr/>
        </p:nvSpPr>
        <p:spPr>
          <a:xfrm>
            <a:off x="2914524" y="349082"/>
            <a:ext cx="692176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lang="en-US" dirty="0"/>
              <a:t>IV. Seasonality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93CD11-419B-F347-A5FD-9D86283E6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3" y="2388930"/>
            <a:ext cx="115697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1701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83" name="I. What is PBS Measure Up Kids?"/>
          <p:cNvSpPr txBox="1"/>
          <p:nvPr/>
        </p:nvSpPr>
        <p:spPr>
          <a:xfrm>
            <a:off x="5018462" y="349082"/>
            <a:ext cx="271388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lang="en-US" dirty="0"/>
              <a:t>Holidays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F6DEE-FCEC-1244-8557-4DC771169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89" y="2247038"/>
            <a:ext cx="10164727" cy="520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8210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83" name="I. What is PBS Measure Up Kids?"/>
          <p:cNvSpPr txBox="1"/>
          <p:nvPr/>
        </p:nvSpPr>
        <p:spPr>
          <a:xfrm>
            <a:off x="6324074" y="349082"/>
            <a:ext cx="10265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70C0C-7C57-0444-AA2D-D78D41AFD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1460500"/>
            <a:ext cx="8864600" cy="6832600"/>
          </a:xfrm>
          <a:prstGeom prst="rect">
            <a:avLst/>
          </a:prstGeom>
        </p:spPr>
      </p:pic>
      <p:sp>
        <p:nvSpPr>
          <p:cNvPr id="6" name="I. What is PBS Measure Up Kids?">
            <a:extLst>
              <a:ext uri="{FF2B5EF4-FFF2-40B4-BE49-F238E27FC236}">
                <a16:creationId xmlns:a16="http://schemas.microsoft.com/office/drawing/2014/main" id="{3212F96C-1806-9144-A2A0-F06992E89FFD}"/>
              </a:ext>
            </a:extLst>
          </p:cNvPr>
          <p:cNvSpPr txBox="1"/>
          <p:nvPr/>
        </p:nvSpPr>
        <p:spPr>
          <a:xfrm>
            <a:off x="3815384" y="349082"/>
            <a:ext cx="455733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lang="en-US" dirty="0"/>
              <a:t>Holidays’ trend</a:t>
            </a:r>
          </a:p>
        </p:txBody>
      </p:sp>
    </p:spTree>
    <p:extLst>
      <p:ext uri="{BB962C8B-B14F-4D97-AF65-F5344CB8AC3E}">
        <p14:creationId xmlns:p14="http://schemas.microsoft.com/office/powerpoint/2010/main" val="309925509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83" name="I. What is PBS Measure Up Kids?"/>
          <p:cNvSpPr txBox="1"/>
          <p:nvPr/>
        </p:nvSpPr>
        <p:spPr>
          <a:xfrm>
            <a:off x="3265929" y="768051"/>
            <a:ext cx="6238888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lang="en-US" dirty="0"/>
              <a:t>V. Machine Learning</a:t>
            </a:r>
          </a:p>
          <a:p>
            <a:r>
              <a:rPr lang="en-US" dirty="0"/>
              <a:t>What to predict?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D2816C-4837-AE4E-9B08-E543C2B50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12" y="2563414"/>
            <a:ext cx="10004282" cy="45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857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83" name="I. What is PBS Measure Up Kids?"/>
          <p:cNvSpPr txBox="1"/>
          <p:nvPr/>
        </p:nvSpPr>
        <p:spPr>
          <a:xfrm>
            <a:off x="1776441" y="438311"/>
            <a:ext cx="9350317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lang="en-US" dirty="0"/>
              <a:t>Time series traditional approach</a:t>
            </a:r>
          </a:p>
          <a:p>
            <a:r>
              <a:rPr lang="en-US" dirty="0"/>
              <a:t>(Simple Smoothing, ARIMA)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67AB99-F0FF-7640-A1B5-09F1B72E0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2491521"/>
            <a:ext cx="9271000" cy="260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D6C012-ACCC-F042-BD1D-89E893ED8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610714"/>
            <a:ext cx="916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4475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83" name="I. What is PBS Measure Up Kids?"/>
          <p:cNvSpPr txBox="1"/>
          <p:nvPr/>
        </p:nvSpPr>
        <p:spPr>
          <a:xfrm>
            <a:off x="2465733" y="438311"/>
            <a:ext cx="7971734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lang="en-US" dirty="0"/>
              <a:t>Ensemble method</a:t>
            </a:r>
          </a:p>
          <a:p>
            <a:r>
              <a:rPr lang="en-US" dirty="0"/>
              <a:t>(Random forest, 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1C5712-7534-894B-AB58-F7D0F5611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89" y="2501412"/>
            <a:ext cx="10239308" cy="2919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B2CC9E-B90C-224C-8AAB-4429BB7B4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89" y="5688622"/>
            <a:ext cx="10304022" cy="291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8848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83" name="I. What is PBS Measure Up Kids?"/>
          <p:cNvSpPr txBox="1"/>
          <p:nvPr/>
        </p:nvSpPr>
        <p:spPr>
          <a:xfrm>
            <a:off x="2652441" y="543085"/>
            <a:ext cx="792043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lang="en-US" dirty="0"/>
              <a:t>VI. Future Implementation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08DD63-B0AA-864C-83FB-BFE2F41CC7AB}"/>
              </a:ext>
            </a:extLst>
          </p:cNvPr>
          <p:cNvSpPr/>
          <p:nvPr/>
        </p:nvSpPr>
        <p:spPr>
          <a:xfrm>
            <a:off x="1336431" y="2614643"/>
            <a:ext cx="1025183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>
                <a:latin typeface="Helvetica" pitchFamily="2" charset="0"/>
              </a:rPr>
              <a:t>Denoise techniques (Wavelet denoising)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0" dirty="0">
              <a:latin typeface="Helvetic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>
                <a:latin typeface="Helvetica" pitchFamily="2" charset="0"/>
              </a:rPr>
              <a:t>More feature engineer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0" dirty="0">
              <a:latin typeface="Helvetic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>
                <a:latin typeface="Helvetica" pitchFamily="2" charset="0"/>
              </a:rPr>
              <a:t>Improve data management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0" dirty="0">
              <a:latin typeface="Helvetic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>
                <a:latin typeface="Helvetica" pitchFamily="2" charset="0"/>
              </a:rPr>
              <a:t>FB prophet , 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8571153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83" name="I. What is PBS Measure Up Kids?"/>
          <p:cNvSpPr txBox="1"/>
          <p:nvPr/>
        </p:nvSpPr>
        <p:spPr>
          <a:xfrm>
            <a:off x="5612552" y="3927822"/>
            <a:ext cx="1772922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7792060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able of Content"/>
          <p:cNvSpPr/>
          <p:nvPr/>
        </p:nvSpPr>
        <p:spPr>
          <a:xfrm>
            <a:off x="2837151" y="542246"/>
            <a:ext cx="7178098" cy="1249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8062" tIns="18062" rIns="18062" bIns="18062">
            <a:spAutoFit/>
          </a:bodyPr>
          <a:lstStyle>
            <a:lvl1pPr>
              <a:defRPr sz="80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dirty="0"/>
              <a:t>Table of Content</a:t>
            </a:r>
          </a:p>
        </p:txBody>
      </p:sp>
      <p:sp>
        <p:nvSpPr>
          <p:cNvPr id="133" name="Shape"/>
          <p:cNvSpPr/>
          <p:nvPr/>
        </p:nvSpPr>
        <p:spPr>
          <a:xfrm>
            <a:off x="-512" y="4928366"/>
            <a:ext cx="1868976" cy="465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6D7D8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4" name="Shape"/>
          <p:cNvSpPr/>
          <p:nvPr/>
        </p:nvSpPr>
        <p:spPr>
          <a:xfrm>
            <a:off x="1864533" y="4928366"/>
            <a:ext cx="1871416" cy="465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4E535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5" name="Shape"/>
          <p:cNvSpPr/>
          <p:nvPr/>
        </p:nvSpPr>
        <p:spPr>
          <a:xfrm>
            <a:off x="3725995" y="4928366"/>
            <a:ext cx="1877478" cy="465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9C14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6" name="Shape"/>
          <p:cNvSpPr/>
          <p:nvPr/>
        </p:nvSpPr>
        <p:spPr>
          <a:xfrm>
            <a:off x="5604431" y="4928366"/>
            <a:ext cx="1872749" cy="465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C3D38E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7" name="Circle"/>
          <p:cNvSpPr/>
          <p:nvPr/>
        </p:nvSpPr>
        <p:spPr>
          <a:xfrm>
            <a:off x="843172" y="5071361"/>
            <a:ext cx="177227" cy="17204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8" name="Circle"/>
          <p:cNvSpPr/>
          <p:nvPr/>
        </p:nvSpPr>
        <p:spPr>
          <a:xfrm>
            <a:off x="2708216" y="5071361"/>
            <a:ext cx="177227" cy="17204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9" name="Circle"/>
          <p:cNvSpPr/>
          <p:nvPr/>
        </p:nvSpPr>
        <p:spPr>
          <a:xfrm>
            <a:off x="4583071" y="5071361"/>
            <a:ext cx="177227" cy="17204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0" name="Circle"/>
          <p:cNvSpPr/>
          <p:nvPr/>
        </p:nvSpPr>
        <p:spPr>
          <a:xfrm>
            <a:off x="6434723" y="5071361"/>
            <a:ext cx="177234" cy="17204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1" name="Line"/>
          <p:cNvSpPr/>
          <p:nvPr/>
        </p:nvSpPr>
        <p:spPr>
          <a:xfrm flipV="1">
            <a:off x="935110" y="5393788"/>
            <a:ext cx="1" cy="1143281"/>
          </a:xfrm>
          <a:prstGeom prst="line">
            <a:avLst/>
          </a:prstGeom>
          <a:ln w="76200">
            <a:solidFill>
              <a:srgbClr val="6D7D8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2" name="Line"/>
          <p:cNvSpPr/>
          <p:nvPr/>
        </p:nvSpPr>
        <p:spPr>
          <a:xfrm flipH="1">
            <a:off x="6533356" y="3781461"/>
            <a:ext cx="135" cy="1182578"/>
          </a:xfrm>
          <a:prstGeom prst="line">
            <a:avLst/>
          </a:prstGeom>
          <a:ln w="76200">
            <a:solidFill>
              <a:srgbClr val="C3D38E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3" name="Line"/>
          <p:cNvSpPr/>
          <p:nvPr/>
        </p:nvSpPr>
        <p:spPr>
          <a:xfrm flipV="1">
            <a:off x="4670123" y="5393787"/>
            <a:ext cx="135" cy="2022178"/>
          </a:xfrm>
          <a:prstGeom prst="line">
            <a:avLst/>
          </a:prstGeom>
          <a:ln w="76200">
            <a:solidFill>
              <a:srgbClr val="A9C146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4" name="Line"/>
          <p:cNvSpPr/>
          <p:nvPr/>
        </p:nvSpPr>
        <p:spPr>
          <a:xfrm flipH="1">
            <a:off x="2794276" y="3518181"/>
            <a:ext cx="135" cy="1410110"/>
          </a:xfrm>
          <a:prstGeom prst="line">
            <a:avLst/>
          </a:prstGeom>
          <a:ln w="76200">
            <a:solidFill>
              <a:srgbClr val="4E5359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5" name="Oval"/>
          <p:cNvSpPr/>
          <p:nvPr/>
        </p:nvSpPr>
        <p:spPr>
          <a:xfrm>
            <a:off x="6062055" y="2953530"/>
            <a:ext cx="956429" cy="932651"/>
          </a:xfrm>
          <a:prstGeom prst="ellipse">
            <a:avLst/>
          </a:prstGeom>
          <a:solidFill>
            <a:srgbClr val="C3D38E"/>
          </a:solidFill>
          <a:ln w="25400"/>
        </p:spPr>
        <p:txBody>
          <a:bodyPr lIns="54186" tIns="54186" rIns="54186" bIns="54186" anchor="ctr"/>
          <a:lstStyle/>
          <a:p>
            <a:pPr defTabSz="1088232">
              <a:defRPr sz="5000" b="0" spc="-208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6" name="Oval"/>
          <p:cNvSpPr/>
          <p:nvPr/>
        </p:nvSpPr>
        <p:spPr>
          <a:xfrm>
            <a:off x="2314536" y="2635027"/>
            <a:ext cx="956429" cy="932650"/>
          </a:xfrm>
          <a:prstGeom prst="ellipse">
            <a:avLst/>
          </a:prstGeom>
          <a:solidFill>
            <a:srgbClr val="4E5359"/>
          </a:solidFill>
          <a:ln w="25400"/>
        </p:spPr>
        <p:txBody>
          <a:bodyPr lIns="54186" tIns="54186" rIns="54186" bIns="54186" anchor="ctr"/>
          <a:lstStyle/>
          <a:p>
            <a:pPr defTabSz="1088232">
              <a:defRPr sz="5000" b="0" spc="-208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7" name="Oval"/>
          <p:cNvSpPr/>
          <p:nvPr/>
        </p:nvSpPr>
        <p:spPr>
          <a:xfrm>
            <a:off x="450726" y="6451717"/>
            <a:ext cx="956429" cy="932651"/>
          </a:xfrm>
          <a:prstGeom prst="ellipse">
            <a:avLst/>
          </a:prstGeom>
          <a:solidFill>
            <a:srgbClr val="6D7D8F"/>
          </a:solidFill>
          <a:ln w="25400"/>
        </p:spPr>
        <p:txBody>
          <a:bodyPr lIns="54186" tIns="54186" rIns="54186" bIns="54186" anchor="ctr"/>
          <a:lstStyle/>
          <a:p>
            <a:pPr defTabSz="1088232">
              <a:defRPr sz="5000" b="0" spc="-208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8" name="Oval"/>
          <p:cNvSpPr/>
          <p:nvPr/>
        </p:nvSpPr>
        <p:spPr>
          <a:xfrm>
            <a:off x="4183252" y="7061272"/>
            <a:ext cx="956429" cy="932650"/>
          </a:xfrm>
          <a:prstGeom prst="ellipse">
            <a:avLst/>
          </a:prstGeom>
          <a:solidFill>
            <a:srgbClr val="A9C146"/>
          </a:solidFill>
          <a:ln w="25400"/>
        </p:spPr>
        <p:txBody>
          <a:bodyPr lIns="54186" tIns="54186" rIns="54186" bIns="54186" anchor="ctr"/>
          <a:lstStyle/>
          <a:p>
            <a:pPr defTabSz="1088232">
              <a:defRPr sz="5000" b="0" spc="-208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6" name="Group"/>
          <p:cNvGrpSpPr/>
          <p:nvPr/>
        </p:nvGrpSpPr>
        <p:grpSpPr>
          <a:xfrm>
            <a:off x="2491108" y="2558501"/>
            <a:ext cx="608713" cy="755725"/>
            <a:chOff x="0" y="0"/>
            <a:chExt cx="608712" cy="755723"/>
          </a:xfrm>
        </p:grpSpPr>
        <p:sp>
          <p:nvSpPr>
            <p:cNvPr id="149" name="Line"/>
            <p:cNvSpPr/>
            <p:nvPr/>
          </p:nvSpPr>
          <p:spPr>
            <a:xfrm>
              <a:off x="117714" y="296534"/>
              <a:ext cx="405094" cy="459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03"/>
                  </a:moveTo>
                  <a:lnTo>
                    <a:pt x="10506" y="0"/>
                  </a:lnTo>
                  <a:lnTo>
                    <a:pt x="21600" y="21600"/>
                  </a:lnTo>
                </a:path>
              </a:pathLst>
            </a:custGeom>
            <a:noFill/>
            <a:ln w="44399" cap="flat">
              <a:solidFill>
                <a:srgbClr val="00B7EC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50" name="Line"/>
            <p:cNvSpPr/>
            <p:nvPr/>
          </p:nvSpPr>
          <p:spPr>
            <a:xfrm flipV="1">
              <a:off x="308645" y="384662"/>
              <a:ext cx="1" cy="317685"/>
            </a:xfrm>
            <a:prstGeom prst="line">
              <a:avLst/>
            </a:prstGeom>
            <a:noFill/>
            <a:ln w="44399" cap="flat">
              <a:solidFill>
                <a:srgbClr val="00B7E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" name="Shape"/>
            <p:cNvSpPr/>
            <p:nvPr/>
          </p:nvSpPr>
          <p:spPr>
            <a:xfrm>
              <a:off x="0" y="0"/>
              <a:ext cx="608713" cy="451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332"/>
                  </a:moveTo>
                  <a:cubicBezTo>
                    <a:pt x="21600" y="20580"/>
                    <a:pt x="20824" y="21600"/>
                    <a:pt x="19875" y="21600"/>
                  </a:cubicBezTo>
                  <a:lnTo>
                    <a:pt x="1725" y="21600"/>
                  </a:lnTo>
                  <a:cubicBezTo>
                    <a:pt x="776" y="21600"/>
                    <a:pt x="0" y="20580"/>
                    <a:pt x="0" y="19332"/>
                  </a:cubicBezTo>
                  <a:lnTo>
                    <a:pt x="0" y="2268"/>
                  </a:lnTo>
                  <a:cubicBezTo>
                    <a:pt x="0" y="1021"/>
                    <a:pt x="776" y="0"/>
                    <a:pt x="1725" y="0"/>
                  </a:cubicBezTo>
                  <a:lnTo>
                    <a:pt x="19875" y="0"/>
                  </a:lnTo>
                  <a:cubicBezTo>
                    <a:pt x="20824" y="0"/>
                    <a:pt x="21600" y="1021"/>
                    <a:pt x="21600" y="2268"/>
                  </a:cubicBezTo>
                  <a:cubicBezTo>
                    <a:pt x="21600" y="2268"/>
                    <a:pt x="21600" y="19332"/>
                    <a:pt x="21600" y="19332"/>
                  </a:cubicBezTo>
                  <a:close/>
                </a:path>
              </a:pathLst>
            </a:custGeom>
            <a:solidFill>
              <a:srgbClr val="FFF1A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52" name="Shape"/>
            <p:cNvSpPr/>
            <p:nvPr/>
          </p:nvSpPr>
          <p:spPr>
            <a:xfrm>
              <a:off x="0" y="0"/>
              <a:ext cx="608713" cy="451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332"/>
                  </a:moveTo>
                  <a:cubicBezTo>
                    <a:pt x="21600" y="20580"/>
                    <a:pt x="20824" y="21600"/>
                    <a:pt x="19875" y="21600"/>
                  </a:cubicBezTo>
                  <a:lnTo>
                    <a:pt x="1725" y="21600"/>
                  </a:lnTo>
                  <a:cubicBezTo>
                    <a:pt x="776" y="21600"/>
                    <a:pt x="0" y="20580"/>
                    <a:pt x="0" y="19332"/>
                  </a:cubicBezTo>
                  <a:lnTo>
                    <a:pt x="0" y="2268"/>
                  </a:lnTo>
                  <a:cubicBezTo>
                    <a:pt x="0" y="1021"/>
                    <a:pt x="776" y="0"/>
                    <a:pt x="1725" y="0"/>
                  </a:cubicBezTo>
                  <a:lnTo>
                    <a:pt x="19875" y="0"/>
                  </a:lnTo>
                  <a:cubicBezTo>
                    <a:pt x="20824" y="0"/>
                    <a:pt x="21600" y="1021"/>
                    <a:pt x="21600" y="2268"/>
                  </a:cubicBezTo>
                  <a:cubicBezTo>
                    <a:pt x="21600" y="2268"/>
                    <a:pt x="21600" y="19332"/>
                    <a:pt x="21600" y="19332"/>
                  </a:cubicBezTo>
                  <a:close/>
                </a:path>
              </a:pathLst>
            </a:custGeom>
            <a:noFill/>
            <a:ln w="33299" cap="flat">
              <a:solidFill>
                <a:srgbClr val="00B7EC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53" name="Line"/>
            <p:cNvSpPr/>
            <p:nvPr/>
          </p:nvSpPr>
          <p:spPr>
            <a:xfrm>
              <a:off x="117714" y="124353"/>
              <a:ext cx="360989" cy="224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8656" y="10746"/>
                  </a:lnTo>
                  <a:lnTo>
                    <a:pt x="14470" y="10746"/>
                  </a:lnTo>
                  <a:lnTo>
                    <a:pt x="21600" y="0"/>
                  </a:lnTo>
                </a:path>
              </a:pathLst>
            </a:custGeom>
            <a:noFill/>
            <a:ln w="44399" cap="flat">
              <a:solidFill>
                <a:srgbClr val="DE8783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54" name="Circle"/>
            <p:cNvSpPr/>
            <p:nvPr/>
          </p:nvSpPr>
          <p:spPr>
            <a:xfrm>
              <a:off x="68666" y="296534"/>
              <a:ext cx="103150" cy="100586"/>
            </a:xfrm>
            <a:prstGeom prst="ellipse">
              <a:avLst/>
            </a:pr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55" name="Shape"/>
            <p:cNvSpPr/>
            <p:nvPr/>
          </p:nvSpPr>
          <p:spPr>
            <a:xfrm>
              <a:off x="402190" y="57393"/>
              <a:ext cx="152471" cy="14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9" y="21600"/>
                  </a:moveTo>
                  <a:lnTo>
                    <a:pt x="8992" y="12328"/>
                  </a:lnTo>
                  <a:lnTo>
                    <a:pt x="0" y="8441"/>
                  </a:lnTo>
                  <a:lnTo>
                    <a:pt x="21600" y="0"/>
                  </a:lnTo>
                  <a:cubicBezTo>
                    <a:pt x="21600" y="0"/>
                    <a:pt x="12479" y="21600"/>
                    <a:pt x="12479" y="21600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172" name="Group"/>
          <p:cNvGrpSpPr/>
          <p:nvPr/>
        </p:nvGrpSpPr>
        <p:grpSpPr>
          <a:xfrm>
            <a:off x="4345108" y="6994314"/>
            <a:ext cx="633008" cy="607307"/>
            <a:chOff x="0" y="0"/>
            <a:chExt cx="633006" cy="607306"/>
          </a:xfrm>
        </p:grpSpPr>
        <p:sp>
          <p:nvSpPr>
            <p:cNvPr id="157" name="Shape"/>
            <p:cNvSpPr/>
            <p:nvPr/>
          </p:nvSpPr>
          <p:spPr>
            <a:xfrm>
              <a:off x="0" y="0"/>
              <a:ext cx="633007" cy="607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485"/>
                  </a:moveTo>
                  <a:cubicBezTo>
                    <a:pt x="21600" y="21098"/>
                    <a:pt x="21106" y="21600"/>
                    <a:pt x="20503" y="21600"/>
                  </a:cubicBezTo>
                  <a:lnTo>
                    <a:pt x="1097" y="21600"/>
                  </a:lnTo>
                  <a:cubicBezTo>
                    <a:pt x="494" y="21600"/>
                    <a:pt x="0" y="21098"/>
                    <a:pt x="0" y="20485"/>
                  </a:cubicBezTo>
                  <a:lnTo>
                    <a:pt x="0" y="1115"/>
                  </a:lnTo>
                  <a:cubicBezTo>
                    <a:pt x="0" y="502"/>
                    <a:pt x="494" y="0"/>
                    <a:pt x="1097" y="0"/>
                  </a:cubicBezTo>
                  <a:lnTo>
                    <a:pt x="20503" y="0"/>
                  </a:lnTo>
                  <a:cubicBezTo>
                    <a:pt x="21106" y="0"/>
                    <a:pt x="21600" y="502"/>
                    <a:pt x="21600" y="1115"/>
                  </a:cubicBezTo>
                  <a:cubicBezTo>
                    <a:pt x="21600" y="1115"/>
                    <a:pt x="21600" y="20485"/>
                    <a:pt x="21600" y="20485"/>
                  </a:cubicBezTo>
                  <a:close/>
                </a:path>
              </a:pathLst>
            </a:custGeom>
            <a:solidFill>
              <a:srgbClr val="FFF1A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58" name="Shape"/>
            <p:cNvSpPr/>
            <p:nvPr/>
          </p:nvSpPr>
          <p:spPr>
            <a:xfrm>
              <a:off x="0" y="0"/>
              <a:ext cx="633007" cy="607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485"/>
                  </a:moveTo>
                  <a:cubicBezTo>
                    <a:pt x="21600" y="21098"/>
                    <a:pt x="21106" y="21600"/>
                    <a:pt x="20503" y="21600"/>
                  </a:cubicBezTo>
                  <a:lnTo>
                    <a:pt x="1097" y="21600"/>
                  </a:lnTo>
                  <a:cubicBezTo>
                    <a:pt x="494" y="21600"/>
                    <a:pt x="0" y="21098"/>
                    <a:pt x="0" y="20485"/>
                  </a:cubicBezTo>
                  <a:lnTo>
                    <a:pt x="0" y="1115"/>
                  </a:lnTo>
                  <a:cubicBezTo>
                    <a:pt x="0" y="502"/>
                    <a:pt x="494" y="0"/>
                    <a:pt x="1097" y="0"/>
                  </a:cubicBezTo>
                  <a:lnTo>
                    <a:pt x="20503" y="0"/>
                  </a:lnTo>
                  <a:cubicBezTo>
                    <a:pt x="21106" y="0"/>
                    <a:pt x="21600" y="502"/>
                    <a:pt x="21600" y="1115"/>
                  </a:cubicBezTo>
                  <a:cubicBezTo>
                    <a:pt x="21600" y="1115"/>
                    <a:pt x="21600" y="20485"/>
                    <a:pt x="21600" y="20485"/>
                  </a:cubicBezTo>
                  <a:close/>
                </a:path>
              </a:pathLst>
            </a:custGeom>
            <a:noFill/>
            <a:ln w="76200" cap="flat">
              <a:solidFill>
                <a:srgbClr val="FFF1AB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59" name="Shape"/>
            <p:cNvSpPr/>
            <p:nvPr/>
          </p:nvSpPr>
          <p:spPr>
            <a:xfrm>
              <a:off x="98095" y="38262"/>
              <a:ext cx="432113" cy="375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795"/>
                  </a:moveTo>
                  <a:cubicBezTo>
                    <a:pt x="21600" y="20788"/>
                    <a:pt x="20876" y="21600"/>
                    <a:pt x="19992" y="21600"/>
                  </a:cubicBezTo>
                  <a:lnTo>
                    <a:pt x="1607" y="21600"/>
                  </a:lnTo>
                  <a:cubicBezTo>
                    <a:pt x="723" y="21600"/>
                    <a:pt x="0" y="20788"/>
                    <a:pt x="0" y="19795"/>
                  </a:cubicBezTo>
                  <a:lnTo>
                    <a:pt x="0" y="1805"/>
                  </a:lnTo>
                  <a:cubicBezTo>
                    <a:pt x="0" y="812"/>
                    <a:pt x="723" y="0"/>
                    <a:pt x="1607" y="0"/>
                  </a:cubicBezTo>
                  <a:lnTo>
                    <a:pt x="19992" y="0"/>
                  </a:lnTo>
                  <a:cubicBezTo>
                    <a:pt x="20876" y="0"/>
                    <a:pt x="21600" y="812"/>
                    <a:pt x="21600" y="1805"/>
                  </a:cubicBezTo>
                  <a:cubicBezTo>
                    <a:pt x="21600" y="1805"/>
                    <a:pt x="21600" y="19795"/>
                    <a:pt x="21600" y="19795"/>
                  </a:cubicBezTo>
                  <a:close/>
                </a:path>
              </a:pathLst>
            </a:custGeom>
            <a:solidFill>
              <a:srgbClr val="00B7E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60" name="Shape"/>
            <p:cNvSpPr/>
            <p:nvPr/>
          </p:nvSpPr>
          <p:spPr>
            <a:xfrm>
              <a:off x="98095" y="449585"/>
              <a:ext cx="432113" cy="10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958"/>
                  </a:moveTo>
                  <a:cubicBezTo>
                    <a:pt x="21600" y="18611"/>
                    <a:pt x="20876" y="21600"/>
                    <a:pt x="19992" y="21600"/>
                  </a:cubicBezTo>
                  <a:lnTo>
                    <a:pt x="1607" y="21600"/>
                  </a:lnTo>
                  <a:cubicBezTo>
                    <a:pt x="723" y="21600"/>
                    <a:pt x="0" y="18611"/>
                    <a:pt x="0" y="14958"/>
                  </a:cubicBezTo>
                  <a:lnTo>
                    <a:pt x="0" y="6643"/>
                  </a:lnTo>
                  <a:cubicBezTo>
                    <a:pt x="0" y="2989"/>
                    <a:pt x="723" y="0"/>
                    <a:pt x="1607" y="0"/>
                  </a:cubicBezTo>
                  <a:lnTo>
                    <a:pt x="19992" y="0"/>
                  </a:lnTo>
                  <a:cubicBezTo>
                    <a:pt x="20876" y="0"/>
                    <a:pt x="21600" y="2989"/>
                    <a:pt x="21600" y="6643"/>
                  </a:cubicBezTo>
                  <a:cubicBezTo>
                    <a:pt x="21600" y="6643"/>
                    <a:pt x="21600" y="14958"/>
                    <a:pt x="21600" y="14958"/>
                  </a:cubicBezTo>
                  <a:close/>
                </a:path>
              </a:pathLst>
            </a:custGeom>
            <a:solidFill>
              <a:srgbClr val="60606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61" name="Shape"/>
            <p:cNvSpPr/>
            <p:nvPr/>
          </p:nvSpPr>
          <p:spPr>
            <a:xfrm>
              <a:off x="9809" y="124353"/>
              <a:ext cx="59000" cy="48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600" extrusionOk="0">
                  <a:moveTo>
                    <a:pt x="18977" y="19378"/>
                  </a:moveTo>
                  <a:cubicBezTo>
                    <a:pt x="18551" y="20600"/>
                    <a:pt x="17293" y="21600"/>
                    <a:pt x="16182" y="21600"/>
                  </a:cubicBezTo>
                  <a:lnTo>
                    <a:pt x="2026" y="21600"/>
                  </a:lnTo>
                  <a:cubicBezTo>
                    <a:pt x="911" y="21600"/>
                    <a:pt x="0" y="20519"/>
                    <a:pt x="0" y="19196"/>
                  </a:cubicBezTo>
                  <a:lnTo>
                    <a:pt x="0" y="2404"/>
                  </a:lnTo>
                  <a:cubicBezTo>
                    <a:pt x="0" y="1081"/>
                    <a:pt x="911" y="0"/>
                    <a:pt x="2026" y="0"/>
                  </a:cubicBezTo>
                  <a:lnTo>
                    <a:pt x="16182" y="0"/>
                  </a:lnTo>
                  <a:cubicBezTo>
                    <a:pt x="17293" y="0"/>
                    <a:pt x="18551" y="1000"/>
                    <a:pt x="18977" y="2222"/>
                  </a:cubicBezTo>
                  <a:lnTo>
                    <a:pt x="21178" y="8578"/>
                  </a:lnTo>
                  <a:cubicBezTo>
                    <a:pt x="21600" y="9798"/>
                    <a:pt x="21600" y="11800"/>
                    <a:pt x="21178" y="13022"/>
                  </a:cubicBezTo>
                  <a:cubicBezTo>
                    <a:pt x="21178" y="13022"/>
                    <a:pt x="18977" y="19378"/>
                    <a:pt x="18977" y="19378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62" name="Shape"/>
            <p:cNvSpPr/>
            <p:nvPr/>
          </p:nvSpPr>
          <p:spPr>
            <a:xfrm>
              <a:off x="9809" y="200878"/>
              <a:ext cx="59000" cy="48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600" extrusionOk="0">
                  <a:moveTo>
                    <a:pt x="18977" y="19378"/>
                  </a:moveTo>
                  <a:cubicBezTo>
                    <a:pt x="18551" y="20600"/>
                    <a:pt x="17293" y="21600"/>
                    <a:pt x="16182" y="21600"/>
                  </a:cubicBezTo>
                  <a:lnTo>
                    <a:pt x="2026" y="21600"/>
                  </a:lnTo>
                  <a:cubicBezTo>
                    <a:pt x="911" y="21600"/>
                    <a:pt x="0" y="20519"/>
                    <a:pt x="0" y="19196"/>
                  </a:cubicBezTo>
                  <a:lnTo>
                    <a:pt x="0" y="2404"/>
                  </a:lnTo>
                  <a:cubicBezTo>
                    <a:pt x="0" y="1081"/>
                    <a:pt x="911" y="0"/>
                    <a:pt x="2026" y="0"/>
                  </a:cubicBezTo>
                  <a:lnTo>
                    <a:pt x="16182" y="0"/>
                  </a:lnTo>
                  <a:cubicBezTo>
                    <a:pt x="17293" y="0"/>
                    <a:pt x="18551" y="1000"/>
                    <a:pt x="18977" y="2222"/>
                  </a:cubicBezTo>
                  <a:lnTo>
                    <a:pt x="21178" y="8578"/>
                  </a:lnTo>
                  <a:cubicBezTo>
                    <a:pt x="21600" y="9800"/>
                    <a:pt x="21600" y="11800"/>
                    <a:pt x="21178" y="13022"/>
                  </a:cubicBezTo>
                  <a:cubicBezTo>
                    <a:pt x="21178" y="13022"/>
                    <a:pt x="18977" y="19378"/>
                    <a:pt x="18977" y="19378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63" name="Shape"/>
            <p:cNvSpPr/>
            <p:nvPr/>
          </p:nvSpPr>
          <p:spPr>
            <a:xfrm>
              <a:off x="9809" y="267838"/>
              <a:ext cx="59000" cy="48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600" extrusionOk="0">
                  <a:moveTo>
                    <a:pt x="18977" y="19378"/>
                  </a:moveTo>
                  <a:cubicBezTo>
                    <a:pt x="18551" y="20600"/>
                    <a:pt x="17293" y="21600"/>
                    <a:pt x="16182" y="21600"/>
                  </a:cubicBezTo>
                  <a:lnTo>
                    <a:pt x="2026" y="21600"/>
                  </a:lnTo>
                  <a:cubicBezTo>
                    <a:pt x="911" y="21600"/>
                    <a:pt x="0" y="20519"/>
                    <a:pt x="0" y="19196"/>
                  </a:cubicBezTo>
                  <a:lnTo>
                    <a:pt x="0" y="2404"/>
                  </a:lnTo>
                  <a:cubicBezTo>
                    <a:pt x="0" y="1081"/>
                    <a:pt x="911" y="0"/>
                    <a:pt x="2026" y="0"/>
                  </a:cubicBezTo>
                  <a:lnTo>
                    <a:pt x="16182" y="0"/>
                  </a:lnTo>
                  <a:cubicBezTo>
                    <a:pt x="17293" y="0"/>
                    <a:pt x="18551" y="1000"/>
                    <a:pt x="18977" y="2222"/>
                  </a:cubicBezTo>
                  <a:lnTo>
                    <a:pt x="21178" y="8578"/>
                  </a:lnTo>
                  <a:cubicBezTo>
                    <a:pt x="21600" y="9800"/>
                    <a:pt x="21600" y="11800"/>
                    <a:pt x="21178" y="13022"/>
                  </a:cubicBezTo>
                  <a:cubicBezTo>
                    <a:pt x="21178" y="13022"/>
                    <a:pt x="18977" y="19378"/>
                    <a:pt x="18977" y="19378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64" name="Shape"/>
            <p:cNvSpPr/>
            <p:nvPr/>
          </p:nvSpPr>
          <p:spPr>
            <a:xfrm>
              <a:off x="9809" y="344363"/>
              <a:ext cx="59000" cy="48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600" extrusionOk="0">
                  <a:moveTo>
                    <a:pt x="18977" y="19376"/>
                  </a:moveTo>
                  <a:cubicBezTo>
                    <a:pt x="18551" y="20598"/>
                    <a:pt x="17293" y="21600"/>
                    <a:pt x="16182" y="21600"/>
                  </a:cubicBezTo>
                  <a:lnTo>
                    <a:pt x="2026" y="21600"/>
                  </a:lnTo>
                  <a:cubicBezTo>
                    <a:pt x="911" y="21600"/>
                    <a:pt x="0" y="20517"/>
                    <a:pt x="0" y="19194"/>
                  </a:cubicBezTo>
                  <a:lnTo>
                    <a:pt x="0" y="2404"/>
                  </a:lnTo>
                  <a:cubicBezTo>
                    <a:pt x="0" y="1081"/>
                    <a:pt x="911" y="0"/>
                    <a:pt x="2026" y="0"/>
                  </a:cubicBezTo>
                  <a:lnTo>
                    <a:pt x="16182" y="0"/>
                  </a:lnTo>
                  <a:cubicBezTo>
                    <a:pt x="17293" y="0"/>
                    <a:pt x="18551" y="1000"/>
                    <a:pt x="18977" y="2221"/>
                  </a:cubicBezTo>
                  <a:lnTo>
                    <a:pt x="21178" y="8577"/>
                  </a:lnTo>
                  <a:cubicBezTo>
                    <a:pt x="21600" y="9799"/>
                    <a:pt x="21600" y="11801"/>
                    <a:pt x="21178" y="13020"/>
                  </a:cubicBezTo>
                  <a:cubicBezTo>
                    <a:pt x="21178" y="13020"/>
                    <a:pt x="18977" y="19376"/>
                    <a:pt x="18977" y="19376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65" name="Shape"/>
            <p:cNvSpPr/>
            <p:nvPr/>
          </p:nvSpPr>
          <p:spPr>
            <a:xfrm>
              <a:off x="568952" y="124353"/>
              <a:ext cx="59002" cy="48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600" extrusionOk="0">
                  <a:moveTo>
                    <a:pt x="2516" y="19378"/>
                  </a:moveTo>
                  <a:cubicBezTo>
                    <a:pt x="2942" y="20600"/>
                    <a:pt x="4198" y="21600"/>
                    <a:pt x="5312" y="21600"/>
                  </a:cubicBezTo>
                  <a:lnTo>
                    <a:pt x="19467" y="21600"/>
                  </a:lnTo>
                  <a:cubicBezTo>
                    <a:pt x="20581" y="21600"/>
                    <a:pt x="21495" y="20519"/>
                    <a:pt x="21495" y="19196"/>
                  </a:cubicBezTo>
                  <a:lnTo>
                    <a:pt x="21495" y="2404"/>
                  </a:lnTo>
                  <a:cubicBezTo>
                    <a:pt x="21495" y="1081"/>
                    <a:pt x="20581" y="0"/>
                    <a:pt x="19467" y="0"/>
                  </a:cubicBezTo>
                  <a:lnTo>
                    <a:pt x="5312" y="0"/>
                  </a:lnTo>
                  <a:cubicBezTo>
                    <a:pt x="4198" y="0"/>
                    <a:pt x="2942" y="1000"/>
                    <a:pt x="2516" y="2222"/>
                  </a:cubicBezTo>
                  <a:lnTo>
                    <a:pt x="314" y="8578"/>
                  </a:lnTo>
                  <a:cubicBezTo>
                    <a:pt x="-105" y="9798"/>
                    <a:pt x="-105" y="11800"/>
                    <a:pt x="314" y="13022"/>
                  </a:cubicBezTo>
                  <a:cubicBezTo>
                    <a:pt x="314" y="13022"/>
                    <a:pt x="2516" y="19378"/>
                    <a:pt x="2516" y="19378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66" name="Shape"/>
            <p:cNvSpPr/>
            <p:nvPr/>
          </p:nvSpPr>
          <p:spPr>
            <a:xfrm>
              <a:off x="568952" y="200878"/>
              <a:ext cx="59002" cy="48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600" extrusionOk="0">
                  <a:moveTo>
                    <a:pt x="2516" y="19378"/>
                  </a:moveTo>
                  <a:cubicBezTo>
                    <a:pt x="2942" y="20600"/>
                    <a:pt x="4198" y="21600"/>
                    <a:pt x="5312" y="21600"/>
                  </a:cubicBezTo>
                  <a:lnTo>
                    <a:pt x="19467" y="21600"/>
                  </a:lnTo>
                  <a:cubicBezTo>
                    <a:pt x="20581" y="21600"/>
                    <a:pt x="21495" y="20519"/>
                    <a:pt x="21495" y="19196"/>
                  </a:cubicBezTo>
                  <a:lnTo>
                    <a:pt x="21495" y="2404"/>
                  </a:lnTo>
                  <a:cubicBezTo>
                    <a:pt x="21495" y="1081"/>
                    <a:pt x="20581" y="0"/>
                    <a:pt x="19467" y="0"/>
                  </a:cubicBezTo>
                  <a:lnTo>
                    <a:pt x="5312" y="0"/>
                  </a:lnTo>
                  <a:cubicBezTo>
                    <a:pt x="4198" y="0"/>
                    <a:pt x="2942" y="1000"/>
                    <a:pt x="2516" y="2222"/>
                  </a:cubicBezTo>
                  <a:lnTo>
                    <a:pt x="314" y="8578"/>
                  </a:lnTo>
                  <a:cubicBezTo>
                    <a:pt x="-105" y="9800"/>
                    <a:pt x="-105" y="11800"/>
                    <a:pt x="314" y="13022"/>
                  </a:cubicBezTo>
                  <a:cubicBezTo>
                    <a:pt x="314" y="13022"/>
                    <a:pt x="2516" y="19378"/>
                    <a:pt x="2516" y="19378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67" name="Shape"/>
            <p:cNvSpPr/>
            <p:nvPr/>
          </p:nvSpPr>
          <p:spPr>
            <a:xfrm>
              <a:off x="568952" y="267838"/>
              <a:ext cx="59002" cy="48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600" extrusionOk="0">
                  <a:moveTo>
                    <a:pt x="2516" y="19378"/>
                  </a:moveTo>
                  <a:cubicBezTo>
                    <a:pt x="2942" y="20600"/>
                    <a:pt x="4198" y="21600"/>
                    <a:pt x="5312" y="21600"/>
                  </a:cubicBezTo>
                  <a:lnTo>
                    <a:pt x="19467" y="21600"/>
                  </a:lnTo>
                  <a:cubicBezTo>
                    <a:pt x="20581" y="21600"/>
                    <a:pt x="21495" y="20519"/>
                    <a:pt x="21495" y="19196"/>
                  </a:cubicBezTo>
                  <a:lnTo>
                    <a:pt x="21495" y="2404"/>
                  </a:lnTo>
                  <a:cubicBezTo>
                    <a:pt x="21495" y="1081"/>
                    <a:pt x="20581" y="0"/>
                    <a:pt x="19467" y="0"/>
                  </a:cubicBezTo>
                  <a:lnTo>
                    <a:pt x="5312" y="0"/>
                  </a:lnTo>
                  <a:cubicBezTo>
                    <a:pt x="4198" y="0"/>
                    <a:pt x="2942" y="1000"/>
                    <a:pt x="2516" y="2222"/>
                  </a:cubicBezTo>
                  <a:lnTo>
                    <a:pt x="314" y="8578"/>
                  </a:lnTo>
                  <a:cubicBezTo>
                    <a:pt x="-105" y="9800"/>
                    <a:pt x="-105" y="11800"/>
                    <a:pt x="314" y="13022"/>
                  </a:cubicBezTo>
                  <a:cubicBezTo>
                    <a:pt x="314" y="13022"/>
                    <a:pt x="2516" y="19378"/>
                    <a:pt x="2516" y="19378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68" name="Shape"/>
            <p:cNvSpPr/>
            <p:nvPr/>
          </p:nvSpPr>
          <p:spPr>
            <a:xfrm>
              <a:off x="568952" y="344363"/>
              <a:ext cx="59002" cy="48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600" extrusionOk="0">
                  <a:moveTo>
                    <a:pt x="2516" y="19376"/>
                  </a:moveTo>
                  <a:cubicBezTo>
                    <a:pt x="2942" y="20598"/>
                    <a:pt x="4198" y="21600"/>
                    <a:pt x="5312" y="21600"/>
                  </a:cubicBezTo>
                  <a:lnTo>
                    <a:pt x="19467" y="21600"/>
                  </a:lnTo>
                  <a:cubicBezTo>
                    <a:pt x="20581" y="21600"/>
                    <a:pt x="21495" y="20517"/>
                    <a:pt x="21495" y="19194"/>
                  </a:cubicBezTo>
                  <a:lnTo>
                    <a:pt x="21495" y="2404"/>
                  </a:lnTo>
                  <a:cubicBezTo>
                    <a:pt x="21495" y="1081"/>
                    <a:pt x="20581" y="0"/>
                    <a:pt x="19467" y="0"/>
                  </a:cubicBezTo>
                  <a:lnTo>
                    <a:pt x="5312" y="0"/>
                  </a:lnTo>
                  <a:cubicBezTo>
                    <a:pt x="4198" y="0"/>
                    <a:pt x="2942" y="1000"/>
                    <a:pt x="2516" y="2221"/>
                  </a:cubicBezTo>
                  <a:lnTo>
                    <a:pt x="314" y="8577"/>
                  </a:lnTo>
                  <a:cubicBezTo>
                    <a:pt x="-105" y="9799"/>
                    <a:pt x="-105" y="11801"/>
                    <a:pt x="314" y="13020"/>
                  </a:cubicBezTo>
                  <a:cubicBezTo>
                    <a:pt x="314" y="13020"/>
                    <a:pt x="2516" y="19376"/>
                    <a:pt x="2516" y="19376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69" name="Shape"/>
            <p:cNvSpPr/>
            <p:nvPr/>
          </p:nvSpPr>
          <p:spPr>
            <a:xfrm>
              <a:off x="137333" y="487847"/>
              <a:ext cx="364783" cy="103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564" y="0"/>
                  </a:lnTo>
                  <a:lnTo>
                    <a:pt x="20911" y="111"/>
                  </a:lnTo>
                  <a:cubicBezTo>
                    <a:pt x="20911" y="111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B6E99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70" name="Shape"/>
            <p:cNvSpPr/>
            <p:nvPr/>
          </p:nvSpPr>
          <p:spPr>
            <a:xfrm>
              <a:off x="156952" y="497413"/>
              <a:ext cx="323596" cy="6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569"/>
                  </a:moveTo>
                  <a:lnTo>
                    <a:pt x="21232" y="134"/>
                  </a:lnTo>
                  <a:lnTo>
                    <a:pt x="294" y="0"/>
                  </a:lnTo>
                  <a:lnTo>
                    <a:pt x="0" y="17519"/>
                  </a:lnTo>
                  <a:cubicBezTo>
                    <a:pt x="450" y="17519"/>
                    <a:pt x="787" y="19326"/>
                    <a:pt x="753" y="21570"/>
                  </a:cubicBezTo>
                  <a:lnTo>
                    <a:pt x="20871" y="21600"/>
                  </a:lnTo>
                  <a:cubicBezTo>
                    <a:pt x="20828" y="19367"/>
                    <a:pt x="21154" y="17569"/>
                    <a:pt x="21600" y="175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71" name="Shape"/>
            <p:cNvSpPr/>
            <p:nvPr/>
          </p:nvSpPr>
          <p:spPr>
            <a:xfrm>
              <a:off x="274666" y="487847"/>
              <a:ext cx="93388" cy="56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577" extrusionOk="0">
                  <a:moveTo>
                    <a:pt x="21404" y="10626"/>
                  </a:moveTo>
                  <a:cubicBezTo>
                    <a:pt x="21529" y="16634"/>
                    <a:pt x="16766" y="21584"/>
                    <a:pt x="10758" y="21577"/>
                  </a:cubicBezTo>
                  <a:cubicBezTo>
                    <a:pt x="4746" y="21570"/>
                    <a:pt x="-71" y="16604"/>
                    <a:pt x="0" y="10591"/>
                  </a:cubicBezTo>
                  <a:cubicBezTo>
                    <a:pt x="71" y="4682"/>
                    <a:pt x="4847" y="-16"/>
                    <a:pt x="10661" y="0"/>
                  </a:cubicBezTo>
                  <a:cubicBezTo>
                    <a:pt x="16474" y="11"/>
                    <a:pt x="21279" y="4728"/>
                    <a:pt x="21404" y="10626"/>
                  </a:cubicBezTo>
                </a:path>
              </a:pathLst>
            </a:custGeom>
            <a:solidFill>
              <a:srgbClr val="B6E99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184" name="Group"/>
          <p:cNvGrpSpPr/>
          <p:nvPr/>
        </p:nvGrpSpPr>
        <p:grpSpPr>
          <a:xfrm>
            <a:off x="578250" y="6595203"/>
            <a:ext cx="691687" cy="597559"/>
            <a:chOff x="0" y="0"/>
            <a:chExt cx="691686" cy="597558"/>
          </a:xfrm>
        </p:grpSpPr>
        <p:sp>
          <p:nvSpPr>
            <p:cNvPr id="173" name="Shape"/>
            <p:cNvSpPr/>
            <p:nvPr/>
          </p:nvSpPr>
          <p:spPr>
            <a:xfrm>
              <a:off x="9809" y="9565"/>
              <a:ext cx="668179" cy="574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0" y="21600"/>
                  </a:moveTo>
                  <a:cubicBezTo>
                    <a:pt x="303" y="21600"/>
                    <a:pt x="225" y="21573"/>
                    <a:pt x="161" y="21520"/>
                  </a:cubicBezTo>
                  <a:cubicBezTo>
                    <a:pt x="60" y="21440"/>
                    <a:pt x="0" y="21308"/>
                    <a:pt x="0" y="21169"/>
                  </a:cubicBezTo>
                  <a:lnTo>
                    <a:pt x="0" y="3200"/>
                  </a:lnTo>
                  <a:cubicBezTo>
                    <a:pt x="0" y="3017"/>
                    <a:pt x="102" y="2854"/>
                    <a:pt x="255" y="2794"/>
                  </a:cubicBezTo>
                  <a:lnTo>
                    <a:pt x="7201" y="24"/>
                  </a:lnTo>
                  <a:cubicBezTo>
                    <a:pt x="7241" y="8"/>
                    <a:pt x="7284" y="0"/>
                    <a:pt x="7327" y="0"/>
                  </a:cubicBezTo>
                  <a:cubicBezTo>
                    <a:pt x="7369" y="0"/>
                    <a:pt x="7412" y="8"/>
                    <a:pt x="7453" y="24"/>
                  </a:cubicBezTo>
                  <a:lnTo>
                    <a:pt x="14273" y="2743"/>
                  </a:lnTo>
                  <a:lnTo>
                    <a:pt x="21094" y="24"/>
                  </a:lnTo>
                  <a:cubicBezTo>
                    <a:pt x="21135" y="8"/>
                    <a:pt x="21177" y="0"/>
                    <a:pt x="21219" y="0"/>
                  </a:cubicBezTo>
                  <a:cubicBezTo>
                    <a:pt x="21297" y="0"/>
                    <a:pt x="21374" y="27"/>
                    <a:pt x="21440" y="79"/>
                  </a:cubicBezTo>
                  <a:cubicBezTo>
                    <a:pt x="21540" y="160"/>
                    <a:pt x="21600" y="291"/>
                    <a:pt x="21600" y="431"/>
                  </a:cubicBezTo>
                  <a:lnTo>
                    <a:pt x="21600" y="18400"/>
                  </a:lnTo>
                  <a:cubicBezTo>
                    <a:pt x="21600" y="18583"/>
                    <a:pt x="21498" y="18746"/>
                    <a:pt x="21346" y="18806"/>
                  </a:cubicBezTo>
                  <a:lnTo>
                    <a:pt x="14399" y="21575"/>
                  </a:lnTo>
                  <a:cubicBezTo>
                    <a:pt x="14359" y="21592"/>
                    <a:pt x="14316" y="21600"/>
                    <a:pt x="14273" y="21600"/>
                  </a:cubicBezTo>
                  <a:cubicBezTo>
                    <a:pt x="14231" y="21600"/>
                    <a:pt x="14188" y="21592"/>
                    <a:pt x="14147" y="21575"/>
                  </a:cubicBezTo>
                  <a:lnTo>
                    <a:pt x="7327" y="18857"/>
                  </a:lnTo>
                  <a:lnTo>
                    <a:pt x="506" y="21575"/>
                  </a:lnTo>
                  <a:cubicBezTo>
                    <a:pt x="465" y="21592"/>
                    <a:pt x="423" y="21600"/>
                    <a:pt x="380" y="21600"/>
                  </a:cubicBezTo>
                </a:path>
              </a:pathLst>
            </a:custGeom>
            <a:solidFill>
              <a:srgbClr val="FFF1A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74" name="Shape"/>
            <p:cNvSpPr/>
            <p:nvPr/>
          </p:nvSpPr>
          <p:spPr>
            <a:xfrm>
              <a:off x="0" y="0"/>
              <a:ext cx="691687" cy="59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66" y="0"/>
                  </a:moveTo>
                  <a:cubicBezTo>
                    <a:pt x="20784" y="0"/>
                    <a:pt x="20701" y="16"/>
                    <a:pt x="20622" y="47"/>
                  </a:cubicBezTo>
                  <a:lnTo>
                    <a:pt x="14155" y="2613"/>
                  </a:lnTo>
                  <a:lnTo>
                    <a:pt x="7689" y="47"/>
                  </a:lnTo>
                  <a:cubicBezTo>
                    <a:pt x="7610" y="16"/>
                    <a:pt x="7527" y="0"/>
                    <a:pt x="7445" y="0"/>
                  </a:cubicBezTo>
                  <a:cubicBezTo>
                    <a:pt x="7362" y="0"/>
                    <a:pt x="7280" y="16"/>
                    <a:pt x="7201" y="47"/>
                  </a:cubicBezTo>
                  <a:lnTo>
                    <a:pt x="491" y="2710"/>
                  </a:lnTo>
                  <a:cubicBezTo>
                    <a:pt x="197" y="2826"/>
                    <a:pt x="0" y="3140"/>
                    <a:pt x="0" y="3492"/>
                  </a:cubicBezTo>
                  <a:lnTo>
                    <a:pt x="0" y="20771"/>
                  </a:lnTo>
                  <a:cubicBezTo>
                    <a:pt x="0" y="21040"/>
                    <a:pt x="115" y="21292"/>
                    <a:pt x="310" y="21447"/>
                  </a:cubicBezTo>
                  <a:cubicBezTo>
                    <a:pt x="436" y="21548"/>
                    <a:pt x="585" y="21600"/>
                    <a:pt x="734" y="21600"/>
                  </a:cubicBezTo>
                  <a:cubicBezTo>
                    <a:pt x="816" y="21600"/>
                    <a:pt x="899" y="21584"/>
                    <a:pt x="978" y="21553"/>
                  </a:cubicBezTo>
                  <a:lnTo>
                    <a:pt x="7445" y="18987"/>
                  </a:lnTo>
                  <a:lnTo>
                    <a:pt x="13911" y="21553"/>
                  </a:lnTo>
                  <a:cubicBezTo>
                    <a:pt x="13990" y="21584"/>
                    <a:pt x="14073" y="21600"/>
                    <a:pt x="14155" y="21600"/>
                  </a:cubicBezTo>
                  <a:cubicBezTo>
                    <a:pt x="14238" y="21600"/>
                    <a:pt x="14320" y="21584"/>
                    <a:pt x="14399" y="21553"/>
                  </a:cubicBezTo>
                  <a:lnTo>
                    <a:pt x="21109" y="18890"/>
                  </a:lnTo>
                  <a:cubicBezTo>
                    <a:pt x="21403" y="18773"/>
                    <a:pt x="21600" y="18460"/>
                    <a:pt x="21600" y="18108"/>
                  </a:cubicBezTo>
                  <a:lnTo>
                    <a:pt x="21600" y="829"/>
                  </a:lnTo>
                  <a:cubicBezTo>
                    <a:pt x="21600" y="560"/>
                    <a:pt x="21485" y="308"/>
                    <a:pt x="21290" y="152"/>
                  </a:cubicBezTo>
                  <a:cubicBezTo>
                    <a:pt x="21164" y="52"/>
                    <a:pt x="21015" y="0"/>
                    <a:pt x="20866" y="0"/>
                  </a:cubicBezTo>
                  <a:moveTo>
                    <a:pt x="20866" y="829"/>
                  </a:moveTo>
                  <a:lnTo>
                    <a:pt x="20866" y="18108"/>
                  </a:lnTo>
                  <a:lnTo>
                    <a:pt x="14155" y="20771"/>
                  </a:lnTo>
                  <a:lnTo>
                    <a:pt x="7445" y="18108"/>
                  </a:lnTo>
                  <a:lnTo>
                    <a:pt x="734" y="20771"/>
                  </a:lnTo>
                  <a:lnTo>
                    <a:pt x="734" y="3492"/>
                  </a:lnTo>
                  <a:lnTo>
                    <a:pt x="7445" y="829"/>
                  </a:lnTo>
                  <a:lnTo>
                    <a:pt x="14155" y="3492"/>
                  </a:lnTo>
                  <a:lnTo>
                    <a:pt x="20866" y="829"/>
                  </a:lnTo>
                </a:path>
              </a:pathLst>
            </a:custGeom>
            <a:solidFill>
              <a:srgbClr val="B6E99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75" name="Shape"/>
            <p:cNvSpPr/>
            <p:nvPr/>
          </p:nvSpPr>
          <p:spPr>
            <a:xfrm>
              <a:off x="235428" y="28696"/>
              <a:ext cx="214892" cy="551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716"/>
                  </a:moveTo>
                  <a:lnTo>
                    <a:pt x="21600" y="21600"/>
                  </a:lnTo>
                  <a:lnTo>
                    <a:pt x="21600" y="2884"/>
                  </a:lnTo>
                  <a:lnTo>
                    <a:pt x="0" y="0"/>
                  </a:lnTo>
                  <a:cubicBezTo>
                    <a:pt x="0" y="0"/>
                    <a:pt x="0" y="18716"/>
                    <a:pt x="0" y="18716"/>
                  </a:cubicBezTo>
                  <a:close/>
                </a:path>
              </a:pathLst>
            </a:custGeom>
            <a:solidFill>
              <a:srgbClr val="DCDCDD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76" name="Line"/>
            <p:cNvSpPr/>
            <p:nvPr/>
          </p:nvSpPr>
          <p:spPr>
            <a:xfrm>
              <a:off x="569920" y="98706"/>
              <a:ext cx="1" cy="151874"/>
            </a:xfrm>
            <a:prstGeom prst="line">
              <a:avLst/>
            </a:prstGeom>
            <a:noFill/>
            <a:ln w="10147" cap="flat">
              <a:solidFill>
                <a:srgbClr val="DE878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" name="Shape"/>
            <p:cNvSpPr/>
            <p:nvPr/>
          </p:nvSpPr>
          <p:spPr>
            <a:xfrm>
              <a:off x="568952" y="95656"/>
              <a:ext cx="68476" cy="77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798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78" name="Shape"/>
            <p:cNvSpPr/>
            <p:nvPr/>
          </p:nvSpPr>
          <p:spPr>
            <a:xfrm>
              <a:off x="58857" y="286969"/>
              <a:ext cx="171792" cy="168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633"/>
                  </a:moveTo>
                  <a:lnTo>
                    <a:pt x="6015" y="21600"/>
                  </a:lnTo>
                  <a:lnTo>
                    <a:pt x="21600" y="8026"/>
                  </a:lnTo>
                  <a:lnTo>
                    <a:pt x="21600" y="0"/>
                  </a:lnTo>
                  <a:cubicBezTo>
                    <a:pt x="21600" y="0"/>
                    <a:pt x="0" y="15633"/>
                    <a:pt x="0" y="15633"/>
                  </a:cubicBezTo>
                  <a:close/>
                </a:path>
              </a:pathLst>
            </a:custGeom>
            <a:solidFill>
              <a:srgbClr val="00B7E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79" name="Shape"/>
            <p:cNvSpPr/>
            <p:nvPr/>
          </p:nvSpPr>
          <p:spPr>
            <a:xfrm>
              <a:off x="235428" y="286969"/>
              <a:ext cx="214892" cy="112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971"/>
                  </a:moveTo>
                  <a:lnTo>
                    <a:pt x="21600" y="21600"/>
                  </a:lnTo>
                  <a:lnTo>
                    <a:pt x="0" y="12031"/>
                  </a:lnTo>
                  <a:lnTo>
                    <a:pt x="0" y="0"/>
                  </a:lnTo>
                  <a:cubicBezTo>
                    <a:pt x="0" y="0"/>
                    <a:pt x="21600" y="12971"/>
                    <a:pt x="21600" y="12971"/>
                  </a:cubicBezTo>
                  <a:close/>
                </a:path>
              </a:pathLst>
            </a:custGeom>
            <a:solidFill>
              <a:srgbClr val="00B7E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80" name="Shape"/>
            <p:cNvSpPr/>
            <p:nvPr/>
          </p:nvSpPr>
          <p:spPr>
            <a:xfrm>
              <a:off x="451238" y="248706"/>
              <a:ext cx="123108" cy="155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336"/>
                  </a:moveTo>
                  <a:lnTo>
                    <a:pt x="0" y="21600"/>
                  </a:lnTo>
                  <a:lnTo>
                    <a:pt x="21600" y="0"/>
                  </a:lnTo>
                  <a:cubicBezTo>
                    <a:pt x="21600" y="0"/>
                    <a:pt x="0" y="15336"/>
                    <a:pt x="0" y="15336"/>
                  </a:cubicBezTo>
                  <a:close/>
                </a:path>
              </a:pathLst>
            </a:custGeom>
            <a:solidFill>
              <a:srgbClr val="00B7E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81" name="Line"/>
            <p:cNvSpPr/>
            <p:nvPr/>
          </p:nvSpPr>
          <p:spPr>
            <a:xfrm flipH="1">
              <a:off x="60409" y="407380"/>
              <a:ext cx="53158" cy="51837"/>
            </a:xfrm>
            <a:prstGeom prst="line">
              <a:avLst/>
            </a:prstGeom>
            <a:noFill/>
            <a:ln w="20307" cap="flat">
              <a:solidFill>
                <a:srgbClr val="DE878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>
              <a:off x="60409" y="407380"/>
              <a:ext cx="53158" cy="51837"/>
            </a:xfrm>
            <a:prstGeom prst="line">
              <a:avLst/>
            </a:prstGeom>
            <a:noFill/>
            <a:ln w="20307" cap="flat">
              <a:solidFill>
                <a:srgbClr val="DE878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" name="Shape"/>
            <p:cNvSpPr/>
            <p:nvPr/>
          </p:nvSpPr>
          <p:spPr>
            <a:xfrm>
              <a:off x="510095" y="239141"/>
              <a:ext cx="63198" cy="65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185"/>
                  </a:moveTo>
                  <a:lnTo>
                    <a:pt x="21600" y="0"/>
                  </a:lnTo>
                  <a:lnTo>
                    <a:pt x="12481" y="21600"/>
                  </a:lnTo>
                  <a:cubicBezTo>
                    <a:pt x="12481" y="21600"/>
                    <a:pt x="0" y="11185"/>
                    <a:pt x="0" y="11185"/>
                  </a:cubicBezTo>
                  <a:close/>
                </a:path>
              </a:pathLst>
            </a:custGeom>
            <a:solidFill>
              <a:srgbClr val="00B7E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208" name="Group"/>
          <p:cNvGrpSpPr/>
          <p:nvPr/>
        </p:nvGrpSpPr>
        <p:grpSpPr>
          <a:xfrm>
            <a:off x="6267775" y="2883734"/>
            <a:ext cx="581508" cy="706970"/>
            <a:chOff x="0" y="0"/>
            <a:chExt cx="581506" cy="706969"/>
          </a:xfrm>
        </p:grpSpPr>
        <p:sp>
          <p:nvSpPr>
            <p:cNvPr id="185" name="Shape"/>
            <p:cNvSpPr/>
            <p:nvPr/>
          </p:nvSpPr>
          <p:spPr>
            <a:xfrm>
              <a:off x="9809" y="9565"/>
              <a:ext cx="556869" cy="682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17852" y="0"/>
                  </a:lnTo>
                  <a:lnTo>
                    <a:pt x="21600" y="2980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1A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86" name="Shape"/>
            <p:cNvSpPr/>
            <p:nvPr/>
          </p:nvSpPr>
          <p:spPr>
            <a:xfrm>
              <a:off x="0" y="0"/>
              <a:ext cx="581507" cy="7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3094"/>
                  </a:lnTo>
                  <a:cubicBezTo>
                    <a:pt x="21600" y="3094"/>
                    <a:pt x="17743" y="0"/>
                    <a:pt x="17743" y="0"/>
                  </a:cubicBezTo>
                  <a:close/>
                  <a:moveTo>
                    <a:pt x="17364" y="734"/>
                  </a:moveTo>
                  <a:lnTo>
                    <a:pt x="20685" y="3398"/>
                  </a:lnTo>
                  <a:lnTo>
                    <a:pt x="20685" y="20866"/>
                  </a:lnTo>
                  <a:lnTo>
                    <a:pt x="915" y="20866"/>
                  </a:lnTo>
                  <a:lnTo>
                    <a:pt x="915" y="734"/>
                  </a:lnTo>
                  <a:cubicBezTo>
                    <a:pt x="915" y="734"/>
                    <a:pt x="17364" y="734"/>
                    <a:pt x="17364" y="734"/>
                  </a:cubicBezTo>
                  <a:close/>
                </a:path>
              </a:pathLst>
            </a:custGeom>
            <a:solidFill>
              <a:srgbClr val="00B7E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87" name="Line"/>
            <p:cNvSpPr/>
            <p:nvPr/>
          </p:nvSpPr>
          <p:spPr>
            <a:xfrm>
              <a:off x="461047" y="19131"/>
              <a:ext cx="109463" cy="103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solidFill>
              <a:srgbClr val="C2A38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88" name="Line"/>
            <p:cNvSpPr/>
            <p:nvPr/>
          </p:nvSpPr>
          <p:spPr>
            <a:xfrm>
              <a:off x="461047" y="19131"/>
              <a:ext cx="109463" cy="103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31902" cap="flat">
              <a:solidFill>
                <a:srgbClr val="00B7EC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89" name="Shape"/>
            <p:cNvSpPr/>
            <p:nvPr/>
          </p:nvSpPr>
          <p:spPr>
            <a:xfrm>
              <a:off x="58857" y="57393"/>
              <a:ext cx="354940" cy="22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4848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0" name="Shape"/>
            <p:cNvSpPr/>
            <p:nvPr/>
          </p:nvSpPr>
          <p:spPr>
            <a:xfrm>
              <a:off x="58857" y="105222"/>
              <a:ext cx="354940" cy="22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4848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1" name="Shape"/>
            <p:cNvSpPr/>
            <p:nvPr/>
          </p:nvSpPr>
          <p:spPr>
            <a:xfrm>
              <a:off x="58857" y="153050"/>
              <a:ext cx="354940" cy="22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4848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2" name="Shape"/>
            <p:cNvSpPr/>
            <p:nvPr/>
          </p:nvSpPr>
          <p:spPr>
            <a:xfrm>
              <a:off x="245238" y="506978"/>
              <a:ext cx="285416" cy="22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4848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3" name="Shape"/>
            <p:cNvSpPr/>
            <p:nvPr/>
          </p:nvSpPr>
          <p:spPr>
            <a:xfrm>
              <a:off x="245238" y="554807"/>
              <a:ext cx="285416" cy="22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4848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4" name="Shape"/>
            <p:cNvSpPr/>
            <p:nvPr/>
          </p:nvSpPr>
          <p:spPr>
            <a:xfrm>
              <a:off x="245238" y="602635"/>
              <a:ext cx="285416" cy="22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4848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5" name="Shape"/>
            <p:cNvSpPr/>
            <p:nvPr/>
          </p:nvSpPr>
          <p:spPr>
            <a:xfrm>
              <a:off x="441428" y="296534"/>
              <a:ext cx="94398" cy="14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4848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6" name="Shape"/>
            <p:cNvSpPr/>
            <p:nvPr/>
          </p:nvSpPr>
          <p:spPr>
            <a:xfrm>
              <a:off x="441428" y="325231"/>
              <a:ext cx="94398" cy="14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4848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7" name="Shape"/>
            <p:cNvSpPr/>
            <p:nvPr/>
          </p:nvSpPr>
          <p:spPr>
            <a:xfrm>
              <a:off x="441428" y="353928"/>
              <a:ext cx="94398" cy="14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4848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8" name="Shape"/>
            <p:cNvSpPr/>
            <p:nvPr/>
          </p:nvSpPr>
          <p:spPr>
            <a:xfrm>
              <a:off x="441428" y="382625"/>
              <a:ext cx="94398" cy="14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4848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9" name="Shape"/>
            <p:cNvSpPr/>
            <p:nvPr/>
          </p:nvSpPr>
          <p:spPr>
            <a:xfrm>
              <a:off x="441428" y="411322"/>
              <a:ext cx="94398" cy="14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4848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00" name="Shape"/>
            <p:cNvSpPr/>
            <p:nvPr/>
          </p:nvSpPr>
          <p:spPr>
            <a:xfrm>
              <a:off x="68666" y="306100"/>
              <a:ext cx="54816" cy="119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00B7E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01" name="Shape"/>
            <p:cNvSpPr/>
            <p:nvPr/>
          </p:nvSpPr>
          <p:spPr>
            <a:xfrm>
              <a:off x="137333" y="200878"/>
              <a:ext cx="54816" cy="224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B6E99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02" name="Shape"/>
            <p:cNvSpPr/>
            <p:nvPr/>
          </p:nvSpPr>
          <p:spPr>
            <a:xfrm>
              <a:off x="215809" y="239141"/>
              <a:ext cx="54816" cy="184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C2A38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03" name="Shape"/>
            <p:cNvSpPr/>
            <p:nvPr/>
          </p:nvSpPr>
          <p:spPr>
            <a:xfrm>
              <a:off x="284476" y="277403"/>
              <a:ext cx="54820" cy="14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006E90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04" name="Shape"/>
            <p:cNvSpPr/>
            <p:nvPr/>
          </p:nvSpPr>
          <p:spPr>
            <a:xfrm>
              <a:off x="362952" y="344363"/>
              <a:ext cx="54816" cy="79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05" name="Shape"/>
            <p:cNvSpPr/>
            <p:nvPr/>
          </p:nvSpPr>
          <p:spPr>
            <a:xfrm>
              <a:off x="58857" y="478282"/>
              <a:ext cx="79311" cy="150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02" y="16448"/>
                  </a:moveTo>
                  <a:lnTo>
                    <a:pt x="10296" y="21600"/>
                  </a:lnTo>
                  <a:cubicBezTo>
                    <a:pt x="4095" y="19484"/>
                    <a:pt x="0" y="15872"/>
                    <a:pt x="0" y="11768"/>
                  </a:cubicBezTo>
                  <a:cubicBezTo>
                    <a:pt x="0" y="5498"/>
                    <a:pt x="9550" y="384"/>
                    <a:pt x="21600" y="0"/>
                  </a:cubicBezTo>
                  <a:lnTo>
                    <a:pt x="21600" y="5939"/>
                  </a:lnTo>
                  <a:cubicBezTo>
                    <a:pt x="15933" y="6308"/>
                    <a:pt x="11520" y="8766"/>
                    <a:pt x="11520" y="11768"/>
                  </a:cubicBezTo>
                  <a:cubicBezTo>
                    <a:pt x="11520" y="13683"/>
                    <a:pt x="13336" y="15371"/>
                    <a:pt x="16102" y="16448"/>
                  </a:cubicBezTo>
                </a:path>
              </a:pathLst>
            </a:custGeom>
            <a:solidFill>
              <a:srgbClr val="00B7E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06" name="Shape"/>
            <p:cNvSpPr/>
            <p:nvPr/>
          </p:nvSpPr>
          <p:spPr>
            <a:xfrm>
              <a:off x="147142" y="478282"/>
              <a:ext cx="65176" cy="57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64" y="21600"/>
                  </a:moveTo>
                  <a:lnTo>
                    <a:pt x="21600" y="13778"/>
                  </a:lnTo>
                  <a:cubicBezTo>
                    <a:pt x="16881" y="5924"/>
                    <a:pt x="9017" y="619"/>
                    <a:pt x="0" y="0"/>
                  </a:cubicBezTo>
                  <a:lnTo>
                    <a:pt x="0" y="15623"/>
                  </a:lnTo>
                  <a:cubicBezTo>
                    <a:pt x="3821" y="16158"/>
                    <a:pt x="7140" y="18366"/>
                    <a:pt x="9364" y="21600"/>
                  </a:cubicBezTo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07" name="Shape"/>
            <p:cNvSpPr/>
            <p:nvPr/>
          </p:nvSpPr>
          <p:spPr>
            <a:xfrm>
              <a:off x="107904" y="526110"/>
              <a:ext cx="122208" cy="119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26" y="0"/>
                  </a:moveTo>
                  <a:lnTo>
                    <a:pt x="13536" y="3747"/>
                  </a:lnTo>
                  <a:cubicBezTo>
                    <a:pt x="13913" y="4638"/>
                    <a:pt x="14122" y="5618"/>
                    <a:pt x="14122" y="6646"/>
                  </a:cubicBezTo>
                  <a:cubicBezTo>
                    <a:pt x="14122" y="10770"/>
                    <a:pt x="10770" y="14124"/>
                    <a:pt x="6646" y="14124"/>
                  </a:cubicBezTo>
                  <a:cubicBezTo>
                    <a:pt x="5620" y="14124"/>
                    <a:pt x="4638" y="13916"/>
                    <a:pt x="3749" y="13538"/>
                  </a:cubicBezTo>
                  <a:lnTo>
                    <a:pt x="0" y="20027"/>
                  </a:lnTo>
                  <a:cubicBezTo>
                    <a:pt x="2005" y="21026"/>
                    <a:pt x="4255" y="21600"/>
                    <a:pt x="6646" y="21600"/>
                  </a:cubicBezTo>
                  <a:cubicBezTo>
                    <a:pt x="14904" y="21600"/>
                    <a:pt x="21600" y="14906"/>
                    <a:pt x="21600" y="6646"/>
                  </a:cubicBezTo>
                  <a:cubicBezTo>
                    <a:pt x="21600" y="4255"/>
                    <a:pt x="21024" y="2005"/>
                    <a:pt x="20026" y="0"/>
                  </a:cubicBezTo>
                </a:path>
              </a:pathLst>
            </a:custGeom>
            <a:solidFill>
              <a:srgbClr val="B6E99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209" name="Shape"/>
          <p:cNvSpPr/>
          <p:nvPr/>
        </p:nvSpPr>
        <p:spPr>
          <a:xfrm>
            <a:off x="7391711" y="4930926"/>
            <a:ext cx="1868976" cy="465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6D7D8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0" name="Shape"/>
          <p:cNvSpPr/>
          <p:nvPr/>
        </p:nvSpPr>
        <p:spPr>
          <a:xfrm>
            <a:off x="9259264" y="4930926"/>
            <a:ext cx="1871416" cy="465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4E535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1" name="Shape"/>
          <p:cNvSpPr/>
          <p:nvPr/>
        </p:nvSpPr>
        <p:spPr>
          <a:xfrm>
            <a:off x="11114110" y="4930926"/>
            <a:ext cx="1877478" cy="465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9C14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2" name="Circle"/>
          <p:cNvSpPr/>
          <p:nvPr/>
        </p:nvSpPr>
        <p:spPr>
          <a:xfrm>
            <a:off x="8242909" y="5076921"/>
            <a:ext cx="177227" cy="17204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3" name="Circle"/>
          <p:cNvSpPr/>
          <p:nvPr/>
        </p:nvSpPr>
        <p:spPr>
          <a:xfrm>
            <a:off x="10097755" y="5076921"/>
            <a:ext cx="177227" cy="17204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4" name="Circle"/>
          <p:cNvSpPr/>
          <p:nvPr/>
        </p:nvSpPr>
        <p:spPr>
          <a:xfrm>
            <a:off x="11978011" y="5076921"/>
            <a:ext cx="177227" cy="17204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5" name="Line"/>
          <p:cNvSpPr/>
          <p:nvPr/>
        </p:nvSpPr>
        <p:spPr>
          <a:xfrm flipV="1">
            <a:off x="8331840" y="5398111"/>
            <a:ext cx="1" cy="1143281"/>
          </a:xfrm>
          <a:prstGeom prst="line">
            <a:avLst/>
          </a:prstGeom>
          <a:ln w="76200">
            <a:solidFill>
              <a:srgbClr val="6D7D8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6" name="Line"/>
          <p:cNvSpPr/>
          <p:nvPr/>
        </p:nvSpPr>
        <p:spPr>
          <a:xfrm flipV="1">
            <a:off x="12066942" y="5398111"/>
            <a:ext cx="135" cy="2022177"/>
          </a:xfrm>
          <a:prstGeom prst="line">
            <a:avLst/>
          </a:prstGeom>
          <a:ln w="76200">
            <a:solidFill>
              <a:srgbClr val="A9C146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7" name="Line"/>
          <p:cNvSpPr/>
          <p:nvPr/>
        </p:nvSpPr>
        <p:spPr>
          <a:xfrm flipH="1">
            <a:off x="10186686" y="3514771"/>
            <a:ext cx="135" cy="1410111"/>
          </a:xfrm>
          <a:prstGeom prst="line">
            <a:avLst/>
          </a:prstGeom>
          <a:ln w="76200">
            <a:solidFill>
              <a:srgbClr val="4E5359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8" name="Oval"/>
          <p:cNvSpPr/>
          <p:nvPr/>
        </p:nvSpPr>
        <p:spPr>
          <a:xfrm>
            <a:off x="9703919" y="2638800"/>
            <a:ext cx="956429" cy="932650"/>
          </a:xfrm>
          <a:prstGeom prst="ellipse">
            <a:avLst/>
          </a:prstGeom>
          <a:solidFill>
            <a:srgbClr val="4E5359"/>
          </a:solidFill>
          <a:ln w="25400"/>
        </p:spPr>
        <p:txBody>
          <a:bodyPr lIns="54186" tIns="54186" rIns="54186" bIns="54186" anchor="ctr"/>
          <a:lstStyle/>
          <a:p>
            <a:pPr defTabSz="1088232">
              <a:defRPr sz="5000" b="0" spc="-208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9" name="Oval"/>
          <p:cNvSpPr/>
          <p:nvPr/>
        </p:nvSpPr>
        <p:spPr>
          <a:xfrm>
            <a:off x="7849071" y="6449279"/>
            <a:ext cx="956429" cy="932650"/>
          </a:xfrm>
          <a:prstGeom prst="ellipse">
            <a:avLst/>
          </a:prstGeom>
          <a:solidFill>
            <a:srgbClr val="6D7D8F"/>
          </a:solidFill>
          <a:ln w="25400"/>
        </p:spPr>
        <p:txBody>
          <a:bodyPr lIns="54186" tIns="54186" rIns="54186" bIns="54186" anchor="ctr"/>
          <a:lstStyle/>
          <a:p>
            <a:pPr defTabSz="1088232">
              <a:defRPr sz="5000" b="0" spc="-208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0" name="Oval"/>
          <p:cNvSpPr/>
          <p:nvPr/>
        </p:nvSpPr>
        <p:spPr>
          <a:xfrm>
            <a:off x="11571470" y="7193853"/>
            <a:ext cx="956429" cy="932651"/>
          </a:xfrm>
          <a:prstGeom prst="ellipse">
            <a:avLst/>
          </a:prstGeom>
          <a:solidFill>
            <a:srgbClr val="A9C146"/>
          </a:solidFill>
          <a:ln w="25400"/>
        </p:spPr>
        <p:txBody>
          <a:bodyPr lIns="54186" tIns="54186" rIns="54186" bIns="54186" anchor="ctr"/>
          <a:lstStyle/>
          <a:p>
            <a:pPr defTabSz="1088232">
              <a:defRPr sz="5000" b="0" spc="-208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34" name="Group"/>
          <p:cNvGrpSpPr/>
          <p:nvPr/>
        </p:nvGrpSpPr>
        <p:grpSpPr>
          <a:xfrm>
            <a:off x="7958417" y="6804657"/>
            <a:ext cx="771817" cy="723901"/>
            <a:chOff x="0" y="0"/>
            <a:chExt cx="771816" cy="723899"/>
          </a:xfrm>
        </p:grpSpPr>
        <p:sp>
          <p:nvSpPr>
            <p:cNvPr id="221" name="Shape"/>
            <p:cNvSpPr/>
            <p:nvPr/>
          </p:nvSpPr>
          <p:spPr>
            <a:xfrm>
              <a:off x="311132" y="560038"/>
              <a:ext cx="154049" cy="144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8A9A9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22" name="Shape"/>
            <p:cNvSpPr/>
            <p:nvPr/>
          </p:nvSpPr>
          <p:spPr>
            <a:xfrm>
              <a:off x="176308" y="684491"/>
              <a:ext cx="412010" cy="39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2E2E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23" name="Shape"/>
            <p:cNvSpPr/>
            <p:nvPr/>
          </p:nvSpPr>
          <p:spPr>
            <a:xfrm>
              <a:off x="0" y="0"/>
              <a:ext cx="771817" cy="568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81" y="21600"/>
                  </a:moveTo>
                  <a:lnTo>
                    <a:pt x="819" y="21600"/>
                  </a:lnTo>
                  <a:cubicBezTo>
                    <a:pt x="366" y="21600"/>
                    <a:pt x="0" y="21102"/>
                    <a:pt x="0" y="20489"/>
                  </a:cubicBezTo>
                  <a:lnTo>
                    <a:pt x="0" y="1111"/>
                  </a:lnTo>
                  <a:cubicBezTo>
                    <a:pt x="0" y="497"/>
                    <a:pt x="366" y="0"/>
                    <a:pt x="819" y="0"/>
                  </a:cubicBezTo>
                  <a:lnTo>
                    <a:pt x="20781" y="0"/>
                  </a:lnTo>
                  <a:cubicBezTo>
                    <a:pt x="21234" y="0"/>
                    <a:pt x="21600" y="497"/>
                    <a:pt x="21600" y="1111"/>
                  </a:cubicBezTo>
                  <a:lnTo>
                    <a:pt x="21600" y="20489"/>
                  </a:lnTo>
                  <a:cubicBezTo>
                    <a:pt x="21600" y="21102"/>
                    <a:pt x="21234" y="21600"/>
                    <a:pt x="20781" y="21600"/>
                  </a:cubicBezTo>
                </a:path>
              </a:pathLst>
            </a:custGeom>
            <a:solidFill>
              <a:srgbClr val="00B7E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24" name="Shape"/>
            <p:cNvSpPr/>
            <p:nvPr/>
          </p:nvSpPr>
          <p:spPr>
            <a:xfrm>
              <a:off x="0" y="0"/>
              <a:ext cx="771817" cy="568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81" y="21600"/>
                  </a:moveTo>
                  <a:lnTo>
                    <a:pt x="819" y="21600"/>
                  </a:lnTo>
                  <a:cubicBezTo>
                    <a:pt x="366" y="21600"/>
                    <a:pt x="0" y="21102"/>
                    <a:pt x="0" y="20489"/>
                  </a:cubicBezTo>
                  <a:lnTo>
                    <a:pt x="0" y="1111"/>
                  </a:lnTo>
                  <a:cubicBezTo>
                    <a:pt x="0" y="497"/>
                    <a:pt x="366" y="0"/>
                    <a:pt x="819" y="0"/>
                  </a:cubicBezTo>
                  <a:lnTo>
                    <a:pt x="20781" y="0"/>
                  </a:lnTo>
                  <a:cubicBezTo>
                    <a:pt x="21234" y="0"/>
                    <a:pt x="21600" y="497"/>
                    <a:pt x="21600" y="1111"/>
                  </a:cubicBezTo>
                  <a:lnTo>
                    <a:pt x="21600" y="20489"/>
                  </a:lnTo>
                  <a:cubicBezTo>
                    <a:pt x="21600" y="21102"/>
                    <a:pt x="21234" y="21600"/>
                    <a:pt x="20781" y="21600"/>
                  </a:cubicBezTo>
                  <a:close/>
                </a:path>
              </a:pathLst>
            </a:custGeom>
            <a:noFill/>
            <a:ln w="50800" cap="flat">
              <a:solidFill>
                <a:srgbClr val="E2E2E3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25" name="Shape"/>
            <p:cNvSpPr/>
            <p:nvPr/>
          </p:nvSpPr>
          <p:spPr>
            <a:xfrm>
              <a:off x="93339" y="62226"/>
              <a:ext cx="222402" cy="163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42" y="21600"/>
                  </a:moveTo>
                  <a:cubicBezTo>
                    <a:pt x="4355" y="19819"/>
                    <a:pt x="3557" y="17381"/>
                    <a:pt x="3557" y="14693"/>
                  </a:cubicBezTo>
                  <a:cubicBezTo>
                    <a:pt x="3557" y="9257"/>
                    <a:pt x="6806" y="4837"/>
                    <a:pt x="10800" y="4837"/>
                  </a:cubicBezTo>
                  <a:cubicBezTo>
                    <a:pt x="14794" y="4837"/>
                    <a:pt x="18044" y="9257"/>
                    <a:pt x="18044" y="14693"/>
                  </a:cubicBezTo>
                  <a:cubicBezTo>
                    <a:pt x="18044" y="17381"/>
                    <a:pt x="17246" y="19819"/>
                    <a:pt x="15958" y="21600"/>
                  </a:cubicBezTo>
                  <a:lnTo>
                    <a:pt x="20326" y="21600"/>
                  </a:lnTo>
                  <a:cubicBezTo>
                    <a:pt x="21138" y="19539"/>
                    <a:pt x="21600" y="17187"/>
                    <a:pt x="21600" y="14693"/>
                  </a:cubicBezTo>
                  <a:cubicBezTo>
                    <a:pt x="21600" y="6592"/>
                    <a:pt x="16755" y="0"/>
                    <a:pt x="10800" y="0"/>
                  </a:cubicBezTo>
                  <a:cubicBezTo>
                    <a:pt x="4844" y="0"/>
                    <a:pt x="0" y="6592"/>
                    <a:pt x="0" y="14693"/>
                  </a:cubicBezTo>
                  <a:cubicBezTo>
                    <a:pt x="0" y="17187"/>
                    <a:pt x="463" y="19539"/>
                    <a:pt x="1274" y="21600"/>
                  </a:cubicBezTo>
                  <a:cubicBezTo>
                    <a:pt x="1274" y="21600"/>
                    <a:pt x="5642" y="21600"/>
                    <a:pt x="5642" y="21600"/>
                  </a:cubicBezTo>
                  <a:close/>
                </a:path>
              </a:pathLst>
            </a:custGeom>
            <a:solidFill>
              <a:srgbClr val="FFF1A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26" name="Shape"/>
            <p:cNvSpPr/>
            <p:nvPr/>
          </p:nvSpPr>
          <p:spPr>
            <a:xfrm>
              <a:off x="477070" y="62226"/>
              <a:ext cx="222402" cy="163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43" y="21600"/>
                  </a:moveTo>
                  <a:cubicBezTo>
                    <a:pt x="4355" y="19819"/>
                    <a:pt x="3557" y="17381"/>
                    <a:pt x="3557" y="14693"/>
                  </a:cubicBezTo>
                  <a:cubicBezTo>
                    <a:pt x="3557" y="9257"/>
                    <a:pt x="6806" y="4837"/>
                    <a:pt x="10800" y="4837"/>
                  </a:cubicBezTo>
                  <a:cubicBezTo>
                    <a:pt x="14795" y="4837"/>
                    <a:pt x="18044" y="9257"/>
                    <a:pt x="18044" y="14693"/>
                  </a:cubicBezTo>
                  <a:cubicBezTo>
                    <a:pt x="18044" y="17381"/>
                    <a:pt x="17246" y="19819"/>
                    <a:pt x="15959" y="21600"/>
                  </a:cubicBezTo>
                  <a:lnTo>
                    <a:pt x="20327" y="21600"/>
                  </a:lnTo>
                  <a:cubicBezTo>
                    <a:pt x="21138" y="19539"/>
                    <a:pt x="21600" y="17187"/>
                    <a:pt x="21600" y="14693"/>
                  </a:cubicBezTo>
                  <a:cubicBezTo>
                    <a:pt x="21600" y="6592"/>
                    <a:pt x="16755" y="0"/>
                    <a:pt x="10800" y="0"/>
                  </a:cubicBezTo>
                  <a:cubicBezTo>
                    <a:pt x="4845" y="0"/>
                    <a:pt x="0" y="6592"/>
                    <a:pt x="0" y="14693"/>
                  </a:cubicBezTo>
                  <a:cubicBezTo>
                    <a:pt x="0" y="17187"/>
                    <a:pt x="463" y="19539"/>
                    <a:pt x="1275" y="21600"/>
                  </a:cubicBezTo>
                  <a:cubicBezTo>
                    <a:pt x="1275" y="21600"/>
                    <a:pt x="5643" y="21600"/>
                    <a:pt x="5643" y="21600"/>
                  </a:cubicBezTo>
                  <a:close/>
                </a:path>
              </a:pathLst>
            </a:custGeom>
            <a:solidFill>
              <a:srgbClr val="FFF1A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27" name="Shape"/>
            <p:cNvSpPr/>
            <p:nvPr/>
          </p:nvSpPr>
          <p:spPr>
            <a:xfrm>
              <a:off x="186679" y="51855"/>
              <a:ext cx="46722" cy="12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2" y="0"/>
                  </a:lnTo>
                  <a:cubicBezTo>
                    <a:pt x="10802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9D6A68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28" name="Shape"/>
            <p:cNvSpPr/>
            <p:nvPr/>
          </p:nvSpPr>
          <p:spPr>
            <a:xfrm>
              <a:off x="207421" y="51855"/>
              <a:ext cx="23377" cy="12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29" name="Circle"/>
            <p:cNvSpPr/>
            <p:nvPr/>
          </p:nvSpPr>
          <p:spPr>
            <a:xfrm>
              <a:off x="186679" y="155566"/>
              <a:ext cx="46722" cy="46732"/>
            </a:xfrm>
            <a:prstGeom prst="ellipse">
              <a:avLst/>
            </a:pr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30" name="Shape"/>
            <p:cNvSpPr/>
            <p:nvPr/>
          </p:nvSpPr>
          <p:spPr>
            <a:xfrm>
              <a:off x="518554" y="72597"/>
              <a:ext cx="88561" cy="112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62" y="21600"/>
                  </a:moveTo>
                  <a:lnTo>
                    <a:pt x="21600" y="16465"/>
                  </a:lnTo>
                  <a:lnTo>
                    <a:pt x="0" y="0"/>
                  </a:lnTo>
                  <a:cubicBezTo>
                    <a:pt x="0" y="0"/>
                    <a:pt x="12262" y="21600"/>
                    <a:pt x="12262" y="21600"/>
                  </a:cubicBezTo>
                  <a:close/>
                </a:path>
              </a:pathLst>
            </a:custGeom>
            <a:solidFill>
              <a:srgbClr val="7F9C6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31" name="Shape"/>
            <p:cNvSpPr/>
            <p:nvPr/>
          </p:nvSpPr>
          <p:spPr>
            <a:xfrm>
              <a:off x="518554" y="72597"/>
              <a:ext cx="88561" cy="99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1" y="21600"/>
                  </a:moveTo>
                  <a:lnTo>
                    <a:pt x="21600" y="18686"/>
                  </a:lnTo>
                  <a:lnTo>
                    <a:pt x="0" y="0"/>
                  </a:lnTo>
                  <a:cubicBezTo>
                    <a:pt x="0" y="0"/>
                    <a:pt x="16931" y="21600"/>
                    <a:pt x="16931" y="21600"/>
                  </a:cubicBezTo>
                  <a:close/>
                </a:path>
              </a:pathLst>
            </a:custGeom>
            <a:solidFill>
              <a:srgbClr val="B6E99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32" name="Circle"/>
            <p:cNvSpPr/>
            <p:nvPr/>
          </p:nvSpPr>
          <p:spPr>
            <a:xfrm>
              <a:off x="570409" y="155566"/>
              <a:ext cx="46732" cy="46732"/>
            </a:xfrm>
            <a:prstGeom prst="ellipse">
              <a:avLst/>
            </a:prstGeom>
            <a:solidFill>
              <a:srgbClr val="C5EEA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33" name="Line"/>
            <p:cNvSpPr/>
            <p:nvPr/>
          </p:nvSpPr>
          <p:spPr>
            <a:xfrm>
              <a:off x="20742" y="280019"/>
              <a:ext cx="729665" cy="206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20"/>
                  </a:moveTo>
                  <a:lnTo>
                    <a:pt x="1482" y="16320"/>
                  </a:lnTo>
                  <a:lnTo>
                    <a:pt x="2462" y="9241"/>
                  </a:lnTo>
                  <a:lnTo>
                    <a:pt x="4446" y="19611"/>
                  </a:lnTo>
                  <a:lnTo>
                    <a:pt x="7040" y="2811"/>
                  </a:lnTo>
                  <a:lnTo>
                    <a:pt x="8623" y="16320"/>
                  </a:lnTo>
                  <a:lnTo>
                    <a:pt x="10137" y="16320"/>
                  </a:lnTo>
                  <a:lnTo>
                    <a:pt x="11823" y="10423"/>
                  </a:lnTo>
                  <a:lnTo>
                    <a:pt x="14147" y="21600"/>
                  </a:lnTo>
                  <a:lnTo>
                    <a:pt x="17145" y="0"/>
                  </a:lnTo>
                  <a:lnTo>
                    <a:pt x="18661" y="14057"/>
                  </a:lnTo>
                  <a:lnTo>
                    <a:pt x="21600" y="14057"/>
                  </a:lnTo>
                </a:path>
              </a:pathLst>
            </a:custGeom>
            <a:noFill/>
            <a:ln w="30124" cap="flat">
              <a:solidFill>
                <a:srgbClr val="DE8783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9748942" y="2559531"/>
            <a:ext cx="863601" cy="739940"/>
            <a:chOff x="0" y="0"/>
            <a:chExt cx="863599" cy="739938"/>
          </a:xfrm>
        </p:grpSpPr>
        <p:sp>
          <p:nvSpPr>
            <p:cNvPr id="235" name="Shape"/>
            <p:cNvSpPr/>
            <p:nvPr/>
          </p:nvSpPr>
          <p:spPr>
            <a:xfrm>
              <a:off x="355333" y="574804"/>
              <a:ext cx="155240" cy="145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8A9A9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36" name="Shape"/>
            <p:cNvSpPr/>
            <p:nvPr/>
          </p:nvSpPr>
          <p:spPr>
            <a:xfrm>
              <a:off x="229921" y="700216"/>
              <a:ext cx="415179" cy="39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2E2E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37" name="Shape"/>
            <p:cNvSpPr/>
            <p:nvPr/>
          </p:nvSpPr>
          <p:spPr>
            <a:xfrm>
              <a:off x="41803" y="0"/>
              <a:ext cx="777764" cy="573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82" y="21600"/>
                  </a:moveTo>
                  <a:lnTo>
                    <a:pt x="818" y="21600"/>
                  </a:lnTo>
                  <a:cubicBezTo>
                    <a:pt x="367" y="21600"/>
                    <a:pt x="0" y="21103"/>
                    <a:pt x="0" y="20489"/>
                  </a:cubicBezTo>
                  <a:lnTo>
                    <a:pt x="0" y="1111"/>
                  </a:lnTo>
                  <a:cubicBezTo>
                    <a:pt x="0" y="498"/>
                    <a:pt x="367" y="0"/>
                    <a:pt x="818" y="0"/>
                  </a:cubicBezTo>
                  <a:lnTo>
                    <a:pt x="20782" y="0"/>
                  </a:lnTo>
                  <a:cubicBezTo>
                    <a:pt x="21234" y="0"/>
                    <a:pt x="21600" y="498"/>
                    <a:pt x="21600" y="1111"/>
                  </a:cubicBezTo>
                  <a:lnTo>
                    <a:pt x="21600" y="20489"/>
                  </a:lnTo>
                  <a:cubicBezTo>
                    <a:pt x="21600" y="21103"/>
                    <a:pt x="21234" y="21600"/>
                    <a:pt x="20782" y="21600"/>
                  </a:cubicBezTo>
                </a:path>
              </a:pathLst>
            </a:custGeom>
            <a:solidFill>
              <a:srgbClr val="00B7E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38" name="Line"/>
            <p:cNvSpPr/>
            <p:nvPr/>
          </p:nvSpPr>
          <p:spPr>
            <a:xfrm>
              <a:off x="303078" y="188117"/>
              <a:ext cx="260797" cy="159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40" y="0"/>
                  </a:moveTo>
                  <a:cubicBezTo>
                    <a:pt x="13040" y="0"/>
                    <a:pt x="17039" y="3251"/>
                    <a:pt x="18310" y="4774"/>
                  </a:cubicBezTo>
                  <a:cubicBezTo>
                    <a:pt x="19660" y="6394"/>
                    <a:pt x="21600" y="8753"/>
                    <a:pt x="21600" y="13323"/>
                  </a:cubicBezTo>
                  <a:cubicBezTo>
                    <a:pt x="21600" y="17894"/>
                    <a:pt x="20037" y="21600"/>
                    <a:pt x="18104" y="21600"/>
                  </a:cubicBezTo>
                  <a:lnTo>
                    <a:pt x="3708" y="21600"/>
                  </a:lnTo>
                  <a:cubicBezTo>
                    <a:pt x="1603" y="21600"/>
                    <a:pt x="0" y="17894"/>
                    <a:pt x="0" y="13323"/>
                  </a:cubicBezTo>
                  <a:cubicBezTo>
                    <a:pt x="0" y="8753"/>
                    <a:pt x="2021" y="5925"/>
                    <a:pt x="3432" y="5047"/>
                  </a:cubicBezTo>
                  <a:lnTo>
                    <a:pt x="9163" y="1861"/>
                  </a:lnTo>
                </a:path>
              </a:pathLst>
            </a:custGeom>
            <a:noFill/>
            <a:ln w="88900" cap="flat">
              <a:solidFill>
                <a:srgbClr val="DE8783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39" name="Shape"/>
            <p:cNvSpPr/>
            <p:nvPr/>
          </p:nvSpPr>
          <p:spPr>
            <a:xfrm>
              <a:off x="480745" y="250823"/>
              <a:ext cx="193467" cy="60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50" y="21600"/>
                  </a:moveTo>
                  <a:cubicBezTo>
                    <a:pt x="1503" y="21600"/>
                    <a:pt x="0" y="16758"/>
                    <a:pt x="0" y="10796"/>
                  </a:cubicBezTo>
                  <a:cubicBezTo>
                    <a:pt x="0" y="4842"/>
                    <a:pt x="1503" y="0"/>
                    <a:pt x="3350" y="0"/>
                  </a:cubicBezTo>
                  <a:lnTo>
                    <a:pt x="18249" y="0"/>
                  </a:lnTo>
                  <a:cubicBezTo>
                    <a:pt x="20098" y="0"/>
                    <a:pt x="21600" y="4842"/>
                    <a:pt x="21600" y="10796"/>
                  </a:cubicBezTo>
                  <a:cubicBezTo>
                    <a:pt x="21600" y="16758"/>
                    <a:pt x="20098" y="21600"/>
                    <a:pt x="18249" y="21600"/>
                  </a:cubicBezTo>
                  <a:cubicBezTo>
                    <a:pt x="18249" y="21600"/>
                    <a:pt x="3350" y="21600"/>
                    <a:pt x="3350" y="21600"/>
                  </a:cubicBezTo>
                  <a:close/>
                </a:path>
              </a:pathLst>
            </a:custGeom>
            <a:solidFill>
              <a:srgbClr val="60606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0" name="Shape"/>
            <p:cNvSpPr/>
            <p:nvPr/>
          </p:nvSpPr>
          <p:spPr>
            <a:xfrm>
              <a:off x="470294" y="250823"/>
              <a:ext cx="203918" cy="70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68" y="0"/>
                  </a:moveTo>
                  <a:lnTo>
                    <a:pt x="3732" y="0"/>
                  </a:lnTo>
                  <a:cubicBezTo>
                    <a:pt x="1675" y="0"/>
                    <a:pt x="0" y="4842"/>
                    <a:pt x="0" y="10798"/>
                  </a:cubicBezTo>
                  <a:cubicBezTo>
                    <a:pt x="0" y="16751"/>
                    <a:pt x="1675" y="21600"/>
                    <a:pt x="3732" y="21600"/>
                  </a:cubicBezTo>
                  <a:lnTo>
                    <a:pt x="17868" y="21600"/>
                  </a:lnTo>
                  <a:cubicBezTo>
                    <a:pt x="19926" y="21600"/>
                    <a:pt x="21600" y="16751"/>
                    <a:pt x="21600" y="10798"/>
                  </a:cubicBezTo>
                  <a:cubicBezTo>
                    <a:pt x="21600" y="4842"/>
                    <a:pt x="19926" y="0"/>
                    <a:pt x="17868" y="0"/>
                  </a:cubicBezTo>
                  <a:moveTo>
                    <a:pt x="17868" y="3203"/>
                  </a:moveTo>
                  <a:cubicBezTo>
                    <a:pt x="19318" y="3203"/>
                    <a:pt x="20493" y="6604"/>
                    <a:pt x="20493" y="10798"/>
                  </a:cubicBezTo>
                  <a:cubicBezTo>
                    <a:pt x="20493" y="14993"/>
                    <a:pt x="19318" y="18397"/>
                    <a:pt x="17868" y="18397"/>
                  </a:cubicBezTo>
                  <a:lnTo>
                    <a:pt x="3732" y="18397"/>
                  </a:lnTo>
                  <a:cubicBezTo>
                    <a:pt x="2282" y="18397"/>
                    <a:pt x="1107" y="14993"/>
                    <a:pt x="1107" y="10798"/>
                  </a:cubicBezTo>
                  <a:cubicBezTo>
                    <a:pt x="1107" y="6604"/>
                    <a:pt x="2282" y="3203"/>
                    <a:pt x="3732" y="3203"/>
                  </a:cubicBezTo>
                  <a:lnTo>
                    <a:pt x="17868" y="3203"/>
                  </a:lnTo>
                </a:path>
              </a:pathLst>
            </a:custGeom>
            <a:solidFill>
              <a:srgbClr val="23C1EE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1" name="Shape"/>
            <p:cNvSpPr/>
            <p:nvPr/>
          </p:nvSpPr>
          <p:spPr>
            <a:xfrm>
              <a:off x="177666" y="250823"/>
              <a:ext cx="193467" cy="60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50" y="21600"/>
                  </a:moveTo>
                  <a:cubicBezTo>
                    <a:pt x="1502" y="21600"/>
                    <a:pt x="0" y="16758"/>
                    <a:pt x="0" y="10796"/>
                  </a:cubicBezTo>
                  <a:cubicBezTo>
                    <a:pt x="0" y="4842"/>
                    <a:pt x="1502" y="0"/>
                    <a:pt x="3350" y="0"/>
                  </a:cubicBezTo>
                  <a:lnTo>
                    <a:pt x="18250" y="0"/>
                  </a:lnTo>
                  <a:cubicBezTo>
                    <a:pt x="20097" y="0"/>
                    <a:pt x="21600" y="4842"/>
                    <a:pt x="21600" y="10796"/>
                  </a:cubicBezTo>
                  <a:cubicBezTo>
                    <a:pt x="21600" y="16758"/>
                    <a:pt x="20097" y="21600"/>
                    <a:pt x="18250" y="21600"/>
                  </a:cubicBezTo>
                  <a:cubicBezTo>
                    <a:pt x="18250" y="21600"/>
                    <a:pt x="3350" y="21600"/>
                    <a:pt x="3350" y="21600"/>
                  </a:cubicBezTo>
                  <a:close/>
                </a:path>
              </a:pathLst>
            </a:custGeom>
            <a:solidFill>
              <a:srgbClr val="60606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2" name="Shape"/>
            <p:cNvSpPr/>
            <p:nvPr/>
          </p:nvSpPr>
          <p:spPr>
            <a:xfrm>
              <a:off x="177666" y="250823"/>
              <a:ext cx="203913" cy="70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68" y="0"/>
                  </a:moveTo>
                  <a:lnTo>
                    <a:pt x="3732" y="0"/>
                  </a:lnTo>
                  <a:cubicBezTo>
                    <a:pt x="1674" y="0"/>
                    <a:pt x="0" y="4842"/>
                    <a:pt x="0" y="10798"/>
                  </a:cubicBezTo>
                  <a:cubicBezTo>
                    <a:pt x="0" y="16751"/>
                    <a:pt x="1674" y="21600"/>
                    <a:pt x="3732" y="21600"/>
                  </a:cubicBezTo>
                  <a:lnTo>
                    <a:pt x="17868" y="21600"/>
                  </a:lnTo>
                  <a:cubicBezTo>
                    <a:pt x="19926" y="21600"/>
                    <a:pt x="21600" y="16751"/>
                    <a:pt x="21600" y="10798"/>
                  </a:cubicBezTo>
                  <a:cubicBezTo>
                    <a:pt x="21600" y="4842"/>
                    <a:pt x="19926" y="0"/>
                    <a:pt x="17868" y="0"/>
                  </a:cubicBezTo>
                  <a:moveTo>
                    <a:pt x="17868" y="3203"/>
                  </a:moveTo>
                  <a:cubicBezTo>
                    <a:pt x="19318" y="3203"/>
                    <a:pt x="20493" y="6604"/>
                    <a:pt x="20493" y="10798"/>
                  </a:cubicBezTo>
                  <a:cubicBezTo>
                    <a:pt x="20493" y="14993"/>
                    <a:pt x="19318" y="18397"/>
                    <a:pt x="17868" y="18397"/>
                  </a:cubicBezTo>
                  <a:lnTo>
                    <a:pt x="3732" y="18397"/>
                  </a:lnTo>
                  <a:cubicBezTo>
                    <a:pt x="2282" y="18397"/>
                    <a:pt x="1107" y="14993"/>
                    <a:pt x="1107" y="10798"/>
                  </a:cubicBezTo>
                  <a:cubicBezTo>
                    <a:pt x="1107" y="6604"/>
                    <a:pt x="2282" y="3203"/>
                    <a:pt x="3732" y="3203"/>
                  </a:cubicBezTo>
                  <a:lnTo>
                    <a:pt x="17868" y="3203"/>
                  </a:lnTo>
                </a:path>
              </a:pathLst>
            </a:custGeom>
            <a:solidFill>
              <a:srgbClr val="23C1EE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3" name="Shape"/>
            <p:cNvSpPr/>
            <p:nvPr/>
          </p:nvSpPr>
          <p:spPr>
            <a:xfrm>
              <a:off x="156764" y="250823"/>
              <a:ext cx="100674" cy="59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61"/>
                    <a:pt x="18494" y="21600"/>
                    <a:pt x="16880" y="21600"/>
                  </a:cubicBezTo>
                  <a:lnTo>
                    <a:pt x="4704" y="21600"/>
                  </a:lnTo>
                  <a:cubicBezTo>
                    <a:pt x="3088" y="21600"/>
                    <a:pt x="0" y="16761"/>
                    <a:pt x="0" y="10798"/>
                  </a:cubicBezTo>
                  <a:cubicBezTo>
                    <a:pt x="0" y="4835"/>
                    <a:pt x="3088" y="0"/>
                    <a:pt x="4704" y="0"/>
                  </a:cubicBezTo>
                  <a:lnTo>
                    <a:pt x="16880" y="0"/>
                  </a:lnTo>
                  <a:cubicBezTo>
                    <a:pt x="18494" y="0"/>
                    <a:pt x="21600" y="4835"/>
                    <a:pt x="21600" y="10798"/>
                  </a:cubicBezTo>
                  <a:close/>
                </a:path>
              </a:pathLst>
            </a:custGeom>
            <a:noFill/>
            <a:ln w="38100" cap="flat">
              <a:solidFill>
                <a:srgbClr val="6060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4" name="Shape"/>
            <p:cNvSpPr/>
            <p:nvPr/>
          </p:nvSpPr>
          <p:spPr>
            <a:xfrm>
              <a:off x="0" y="250823"/>
              <a:ext cx="100673" cy="59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61"/>
                    <a:pt x="18495" y="21600"/>
                    <a:pt x="16880" y="21600"/>
                  </a:cubicBezTo>
                  <a:lnTo>
                    <a:pt x="4704" y="21600"/>
                  </a:lnTo>
                  <a:cubicBezTo>
                    <a:pt x="3088" y="21600"/>
                    <a:pt x="0" y="16761"/>
                    <a:pt x="0" y="10798"/>
                  </a:cubicBezTo>
                  <a:cubicBezTo>
                    <a:pt x="0" y="4835"/>
                    <a:pt x="3088" y="0"/>
                    <a:pt x="4704" y="0"/>
                  </a:cubicBezTo>
                  <a:lnTo>
                    <a:pt x="16880" y="0"/>
                  </a:lnTo>
                  <a:cubicBezTo>
                    <a:pt x="18495" y="0"/>
                    <a:pt x="21600" y="4835"/>
                    <a:pt x="21600" y="10798"/>
                  </a:cubicBezTo>
                  <a:close/>
                </a:path>
              </a:pathLst>
            </a:custGeom>
            <a:noFill/>
            <a:ln w="38100" cap="flat">
              <a:solidFill>
                <a:srgbClr val="6060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5" name="Shape"/>
            <p:cNvSpPr/>
            <p:nvPr/>
          </p:nvSpPr>
          <p:spPr>
            <a:xfrm>
              <a:off x="62705" y="261274"/>
              <a:ext cx="126327" cy="37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77" y="21600"/>
                  </a:moveTo>
                  <a:cubicBezTo>
                    <a:pt x="1604" y="21600"/>
                    <a:pt x="0" y="16755"/>
                    <a:pt x="0" y="10800"/>
                  </a:cubicBezTo>
                  <a:cubicBezTo>
                    <a:pt x="0" y="4851"/>
                    <a:pt x="1604" y="0"/>
                    <a:pt x="3577" y="0"/>
                  </a:cubicBezTo>
                  <a:lnTo>
                    <a:pt x="18023" y="0"/>
                  </a:lnTo>
                  <a:cubicBezTo>
                    <a:pt x="19995" y="0"/>
                    <a:pt x="21600" y="4851"/>
                    <a:pt x="21600" y="10800"/>
                  </a:cubicBezTo>
                  <a:cubicBezTo>
                    <a:pt x="21600" y="16755"/>
                    <a:pt x="19995" y="21600"/>
                    <a:pt x="18023" y="21600"/>
                  </a:cubicBezTo>
                  <a:cubicBezTo>
                    <a:pt x="18023" y="21600"/>
                    <a:pt x="3577" y="21600"/>
                    <a:pt x="3577" y="21600"/>
                  </a:cubicBezTo>
                  <a:close/>
                </a:path>
              </a:pathLst>
            </a:custGeom>
            <a:solidFill>
              <a:srgbClr val="60606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6" name="Shape"/>
            <p:cNvSpPr/>
            <p:nvPr/>
          </p:nvSpPr>
          <p:spPr>
            <a:xfrm>
              <a:off x="62705" y="261274"/>
              <a:ext cx="136778" cy="48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72" y="0"/>
                  </a:moveTo>
                  <a:lnTo>
                    <a:pt x="4130" y="0"/>
                  </a:lnTo>
                  <a:cubicBezTo>
                    <a:pt x="1852" y="0"/>
                    <a:pt x="0" y="4846"/>
                    <a:pt x="0" y="10805"/>
                  </a:cubicBezTo>
                  <a:cubicBezTo>
                    <a:pt x="0" y="16754"/>
                    <a:pt x="1852" y="21600"/>
                    <a:pt x="4130" y="21600"/>
                  </a:cubicBezTo>
                  <a:lnTo>
                    <a:pt x="17472" y="21600"/>
                  </a:lnTo>
                  <a:cubicBezTo>
                    <a:pt x="19748" y="21600"/>
                    <a:pt x="21600" y="16754"/>
                    <a:pt x="21600" y="10805"/>
                  </a:cubicBezTo>
                  <a:cubicBezTo>
                    <a:pt x="21600" y="4846"/>
                    <a:pt x="19748" y="0"/>
                    <a:pt x="17472" y="0"/>
                  </a:cubicBezTo>
                  <a:moveTo>
                    <a:pt x="17472" y="4686"/>
                  </a:moveTo>
                  <a:cubicBezTo>
                    <a:pt x="18840" y="4686"/>
                    <a:pt x="19950" y="7423"/>
                    <a:pt x="19950" y="10805"/>
                  </a:cubicBezTo>
                  <a:cubicBezTo>
                    <a:pt x="19950" y="14177"/>
                    <a:pt x="18840" y="16914"/>
                    <a:pt x="17472" y="16914"/>
                  </a:cubicBezTo>
                  <a:lnTo>
                    <a:pt x="4130" y="16914"/>
                  </a:lnTo>
                  <a:cubicBezTo>
                    <a:pt x="2760" y="16914"/>
                    <a:pt x="1650" y="14177"/>
                    <a:pt x="1650" y="10805"/>
                  </a:cubicBezTo>
                  <a:cubicBezTo>
                    <a:pt x="1650" y="7423"/>
                    <a:pt x="2760" y="4686"/>
                    <a:pt x="4130" y="4686"/>
                  </a:cubicBezTo>
                  <a:lnTo>
                    <a:pt x="17472" y="4686"/>
                  </a:lnTo>
                </a:path>
              </a:pathLst>
            </a:custGeom>
            <a:solidFill>
              <a:srgbClr val="00B7E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7" name="Shape"/>
            <p:cNvSpPr/>
            <p:nvPr/>
          </p:nvSpPr>
          <p:spPr>
            <a:xfrm>
              <a:off x="762922" y="250823"/>
              <a:ext cx="100678" cy="59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61"/>
                    <a:pt x="18494" y="21600"/>
                    <a:pt x="16880" y="21600"/>
                  </a:cubicBezTo>
                  <a:lnTo>
                    <a:pt x="4705" y="21600"/>
                  </a:lnTo>
                  <a:cubicBezTo>
                    <a:pt x="3087" y="21600"/>
                    <a:pt x="0" y="16761"/>
                    <a:pt x="0" y="10798"/>
                  </a:cubicBezTo>
                  <a:cubicBezTo>
                    <a:pt x="0" y="4835"/>
                    <a:pt x="3087" y="0"/>
                    <a:pt x="4705" y="0"/>
                  </a:cubicBezTo>
                  <a:lnTo>
                    <a:pt x="16880" y="0"/>
                  </a:lnTo>
                  <a:cubicBezTo>
                    <a:pt x="18494" y="0"/>
                    <a:pt x="21600" y="4835"/>
                    <a:pt x="21600" y="10798"/>
                  </a:cubicBezTo>
                  <a:close/>
                </a:path>
              </a:pathLst>
            </a:custGeom>
            <a:noFill/>
            <a:ln w="38100" cap="flat">
              <a:solidFill>
                <a:srgbClr val="6060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8" name="Shape"/>
            <p:cNvSpPr/>
            <p:nvPr/>
          </p:nvSpPr>
          <p:spPr>
            <a:xfrm>
              <a:off x="606157" y="250823"/>
              <a:ext cx="100673" cy="59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61"/>
                    <a:pt x="18494" y="21600"/>
                    <a:pt x="16880" y="21600"/>
                  </a:cubicBezTo>
                  <a:lnTo>
                    <a:pt x="4704" y="21600"/>
                  </a:lnTo>
                  <a:cubicBezTo>
                    <a:pt x="3088" y="21600"/>
                    <a:pt x="0" y="16761"/>
                    <a:pt x="0" y="10798"/>
                  </a:cubicBezTo>
                  <a:cubicBezTo>
                    <a:pt x="0" y="4835"/>
                    <a:pt x="3088" y="0"/>
                    <a:pt x="4704" y="0"/>
                  </a:cubicBezTo>
                  <a:lnTo>
                    <a:pt x="16880" y="0"/>
                  </a:lnTo>
                  <a:cubicBezTo>
                    <a:pt x="18494" y="0"/>
                    <a:pt x="21600" y="4835"/>
                    <a:pt x="21600" y="10798"/>
                  </a:cubicBezTo>
                  <a:close/>
                </a:path>
              </a:pathLst>
            </a:custGeom>
            <a:noFill/>
            <a:ln w="38100" cap="flat">
              <a:solidFill>
                <a:srgbClr val="6060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9" name="Shape"/>
            <p:cNvSpPr/>
            <p:nvPr/>
          </p:nvSpPr>
          <p:spPr>
            <a:xfrm>
              <a:off x="679314" y="271725"/>
              <a:ext cx="115870" cy="27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58"/>
                    <a:pt x="20291" y="21600"/>
                    <a:pt x="18676" y="21600"/>
                  </a:cubicBezTo>
                  <a:lnTo>
                    <a:pt x="2924" y="21600"/>
                  </a:lnTo>
                  <a:cubicBezTo>
                    <a:pt x="1309" y="21600"/>
                    <a:pt x="0" y="16758"/>
                    <a:pt x="0" y="10800"/>
                  </a:cubicBezTo>
                  <a:cubicBezTo>
                    <a:pt x="0" y="4842"/>
                    <a:pt x="1309" y="0"/>
                    <a:pt x="2924" y="0"/>
                  </a:cubicBezTo>
                  <a:lnTo>
                    <a:pt x="18676" y="0"/>
                  </a:lnTo>
                  <a:cubicBezTo>
                    <a:pt x="20291" y="0"/>
                    <a:pt x="21600" y="4842"/>
                    <a:pt x="21600" y="10800"/>
                  </a:cubicBezTo>
                </a:path>
              </a:pathLst>
            </a:custGeom>
            <a:solidFill>
              <a:srgbClr val="60606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50" name="Shape"/>
            <p:cNvSpPr/>
            <p:nvPr/>
          </p:nvSpPr>
          <p:spPr>
            <a:xfrm>
              <a:off x="679314" y="271725"/>
              <a:ext cx="115870" cy="27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58"/>
                    <a:pt x="20291" y="21600"/>
                    <a:pt x="18676" y="21600"/>
                  </a:cubicBezTo>
                  <a:lnTo>
                    <a:pt x="2924" y="21600"/>
                  </a:lnTo>
                  <a:cubicBezTo>
                    <a:pt x="1309" y="21600"/>
                    <a:pt x="0" y="16758"/>
                    <a:pt x="0" y="10800"/>
                  </a:cubicBezTo>
                  <a:cubicBezTo>
                    <a:pt x="0" y="4842"/>
                    <a:pt x="1309" y="0"/>
                    <a:pt x="2924" y="0"/>
                  </a:cubicBezTo>
                  <a:lnTo>
                    <a:pt x="18676" y="0"/>
                  </a:lnTo>
                  <a:cubicBezTo>
                    <a:pt x="20291" y="0"/>
                    <a:pt x="21600" y="4842"/>
                    <a:pt x="21600" y="10800"/>
                  </a:cubicBezTo>
                  <a:close/>
                </a:path>
              </a:pathLst>
            </a:custGeom>
            <a:noFill/>
            <a:ln w="12700" cap="flat">
              <a:solidFill>
                <a:srgbClr val="00B7EC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51" name="Shape"/>
            <p:cNvSpPr/>
            <p:nvPr/>
          </p:nvSpPr>
          <p:spPr>
            <a:xfrm>
              <a:off x="41803" y="0"/>
              <a:ext cx="777764" cy="573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82" y="21600"/>
                  </a:moveTo>
                  <a:lnTo>
                    <a:pt x="818" y="21600"/>
                  </a:lnTo>
                  <a:cubicBezTo>
                    <a:pt x="367" y="21600"/>
                    <a:pt x="0" y="21103"/>
                    <a:pt x="0" y="20489"/>
                  </a:cubicBezTo>
                  <a:lnTo>
                    <a:pt x="0" y="1111"/>
                  </a:lnTo>
                  <a:cubicBezTo>
                    <a:pt x="0" y="498"/>
                    <a:pt x="367" y="0"/>
                    <a:pt x="818" y="0"/>
                  </a:cubicBezTo>
                  <a:lnTo>
                    <a:pt x="20782" y="0"/>
                  </a:lnTo>
                  <a:cubicBezTo>
                    <a:pt x="21234" y="0"/>
                    <a:pt x="21600" y="498"/>
                    <a:pt x="21600" y="1111"/>
                  </a:cubicBezTo>
                  <a:lnTo>
                    <a:pt x="21600" y="20489"/>
                  </a:lnTo>
                  <a:cubicBezTo>
                    <a:pt x="21600" y="21103"/>
                    <a:pt x="21234" y="21600"/>
                    <a:pt x="20782" y="21600"/>
                  </a:cubicBezTo>
                  <a:close/>
                </a:path>
              </a:pathLst>
            </a:custGeom>
            <a:noFill/>
            <a:ln w="50800" cap="flat">
              <a:solidFill>
                <a:srgbClr val="E2E2E3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52" name="Shape"/>
            <p:cNvSpPr/>
            <p:nvPr/>
          </p:nvSpPr>
          <p:spPr>
            <a:xfrm>
              <a:off x="209019" y="52254"/>
              <a:ext cx="444007" cy="444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21" h="19021" extrusionOk="0">
                  <a:moveTo>
                    <a:pt x="13889" y="15737"/>
                  </a:moveTo>
                  <a:cubicBezTo>
                    <a:pt x="10450" y="18155"/>
                    <a:pt x="5702" y="17328"/>
                    <a:pt x="3283" y="13889"/>
                  </a:cubicBezTo>
                  <a:cubicBezTo>
                    <a:pt x="865" y="10449"/>
                    <a:pt x="1693" y="5701"/>
                    <a:pt x="5132" y="3282"/>
                  </a:cubicBezTo>
                  <a:cubicBezTo>
                    <a:pt x="8571" y="865"/>
                    <a:pt x="13320" y="1692"/>
                    <a:pt x="15738" y="5131"/>
                  </a:cubicBezTo>
                  <a:cubicBezTo>
                    <a:pt x="18156" y="8571"/>
                    <a:pt x="17329" y="13319"/>
                    <a:pt x="13889" y="15737"/>
                  </a:cubicBezTo>
                  <a:moveTo>
                    <a:pt x="17290" y="4040"/>
                  </a:moveTo>
                  <a:cubicBezTo>
                    <a:pt x="14269" y="-256"/>
                    <a:pt x="8337" y="-1290"/>
                    <a:pt x="4041" y="1731"/>
                  </a:cubicBezTo>
                  <a:cubicBezTo>
                    <a:pt x="-255" y="4752"/>
                    <a:pt x="-1289" y="10683"/>
                    <a:pt x="1732" y="14980"/>
                  </a:cubicBezTo>
                  <a:cubicBezTo>
                    <a:pt x="4753" y="19276"/>
                    <a:pt x="10684" y="20310"/>
                    <a:pt x="14980" y="17289"/>
                  </a:cubicBezTo>
                  <a:cubicBezTo>
                    <a:pt x="19277" y="14268"/>
                    <a:pt x="20311" y="8336"/>
                    <a:pt x="17290" y="4040"/>
                  </a:cubicBezTo>
                </a:path>
              </a:pathLst>
            </a:custGeom>
            <a:solidFill>
              <a:srgbClr val="FFF1A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53" name="Shape"/>
            <p:cNvSpPr/>
            <p:nvPr/>
          </p:nvSpPr>
          <p:spPr>
            <a:xfrm>
              <a:off x="564353" y="428490"/>
              <a:ext cx="234053" cy="248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0" h="20783" extrusionOk="0">
                  <a:moveTo>
                    <a:pt x="1042" y="834"/>
                  </a:moveTo>
                  <a:lnTo>
                    <a:pt x="1091" y="790"/>
                  </a:lnTo>
                  <a:cubicBezTo>
                    <a:pt x="2451" y="-379"/>
                    <a:pt x="4623" y="-234"/>
                    <a:pt x="5942" y="1114"/>
                  </a:cubicBezTo>
                  <a:lnTo>
                    <a:pt x="19712" y="15192"/>
                  </a:lnTo>
                  <a:cubicBezTo>
                    <a:pt x="21170" y="16682"/>
                    <a:pt x="21249" y="18838"/>
                    <a:pt x="19890" y="20009"/>
                  </a:cubicBezTo>
                  <a:lnTo>
                    <a:pt x="19840" y="20052"/>
                  </a:lnTo>
                  <a:cubicBezTo>
                    <a:pt x="18480" y="21221"/>
                    <a:pt x="16196" y="20961"/>
                    <a:pt x="14738" y="19471"/>
                  </a:cubicBezTo>
                  <a:lnTo>
                    <a:pt x="968" y="5393"/>
                  </a:lnTo>
                  <a:cubicBezTo>
                    <a:pt x="-351" y="4045"/>
                    <a:pt x="-318" y="2003"/>
                    <a:pt x="1042" y="834"/>
                  </a:cubicBezTo>
                </a:path>
              </a:pathLst>
            </a:custGeom>
            <a:solidFill>
              <a:srgbClr val="FFF1A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265" name="Group"/>
          <p:cNvGrpSpPr/>
          <p:nvPr/>
        </p:nvGrpSpPr>
        <p:grpSpPr>
          <a:xfrm>
            <a:off x="11815613" y="7352745"/>
            <a:ext cx="571501" cy="533401"/>
            <a:chOff x="0" y="0"/>
            <a:chExt cx="571500" cy="533400"/>
          </a:xfrm>
        </p:grpSpPr>
        <p:sp>
          <p:nvSpPr>
            <p:cNvPr id="255" name="Line"/>
            <p:cNvSpPr/>
            <p:nvPr/>
          </p:nvSpPr>
          <p:spPr>
            <a:xfrm>
              <a:off x="46864" y="143688"/>
              <a:ext cx="238004" cy="144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8959" y="21600"/>
                  </a:lnTo>
                  <a:lnTo>
                    <a:pt x="21600" y="17249"/>
                  </a:lnTo>
                  <a:lnTo>
                    <a:pt x="21600" y="0"/>
                  </a:lnTo>
                </a:path>
              </a:pathLst>
            </a:custGeom>
            <a:noFill/>
            <a:ln w="34290" cap="flat">
              <a:solidFill>
                <a:srgbClr val="FFF1AB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56" name="Line"/>
            <p:cNvSpPr/>
            <p:nvPr/>
          </p:nvSpPr>
          <p:spPr>
            <a:xfrm>
              <a:off x="46864" y="130003"/>
              <a:ext cx="352488" cy="200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9749" y="21600"/>
                  </a:lnTo>
                  <a:lnTo>
                    <a:pt x="21600" y="18787"/>
                  </a:lnTo>
                  <a:lnTo>
                    <a:pt x="21600" y="0"/>
                  </a:lnTo>
                </a:path>
              </a:pathLst>
            </a:custGeom>
            <a:noFill/>
            <a:ln w="34290" cap="flat">
              <a:solidFill>
                <a:srgbClr val="FFF1AB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57" name="Line"/>
            <p:cNvSpPr/>
            <p:nvPr/>
          </p:nvSpPr>
          <p:spPr>
            <a:xfrm>
              <a:off x="46864" y="130003"/>
              <a:ext cx="479021" cy="24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0341" y="21600"/>
                  </a:lnTo>
                  <a:lnTo>
                    <a:pt x="21600" y="19077"/>
                  </a:lnTo>
                  <a:lnTo>
                    <a:pt x="21600" y="0"/>
                  </a:lnTo>
                </a:path>
              </a:pathLst>
            </a:custGeom>
            <a:noFill/>
            <a:ln w="34290" cap="flat">
              <a:solidFill>
                <a:srgbClr val="FFF1AB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58" name="Line"/>
            <p:cNvSpPr/>
            <p:nvPr/>
          </p:nvSpPr>
          <p:spPr>
            <a:xfrm flipH="1" flipV="1">
              <a:off x="78135" y="425565"/>
              <a:ext cx="78330" cy="69"/>
            </a:xfrm>
            <a:prstGeom prst="line">
              <a:avLst/>
            </a:prstGeom>
            <a:noFill/>
            <a:ln w="45720" cap="flat">
              <a:solidFill>
                <a:srgbClr val="FFF1A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" name="Line"/>
            <p:cNvSpPr/>
            <p:nvPr/>
          </p:nvSpPr>
          <p:spPr>
            <a:xfrm flipH="1" flipV="1">
              <a:off x="78135" y="468677"/>
              <a:ext cx="78330" cy="70"/>
            </a:xfrm>
            <a:prstGeom prst="line">
              <a:avLst/>
            </a:prstGeom>
            <a:noFill/>
            <a:ln w="45720" cap="flat">
              <a:solidFill>
                <a:srgbClr val="FFF1A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" name="Line"/>
            <p:cNvSpPr/>
            <p:nvPr/>
          </p:nvSpPr>
          <p:spPr>
            <a:xfrm flipH="1" flipV="1">
              <a:off x="23906" y="533332"/>
              <a:ext cx="349477" cy="69"/>
            </a:xfrm>
            <a:prstGeom prst="line">
              <a:avLst/>
            </a:prstGeom>
            <a:noFill/>
            <a:ln w="80010" cap="flat">
              <a:solidFill>
                <a:srgbClr val="FFF1A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" name="Oval"/>
            <p:cNvSpPr/>
            <p:nvPr/>
          </p:nvSpPr>
          <p:spPr>
            <a:xfrm>
              <a:off x="0" y="0"/>
              <a:ext cx="230445" cy="235512"/>
            </a:xfrm>
            <a:prstGeom prst="ellipse">
              <a:avLst/>
            </a:pr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62" name="Circle"/>
            <p:cNvSpPr/>
            <p:nvPr/>
          </p:nvSpPr>
          <p:spPr>
            <a:xfrm>
              <a:off x="261101" y="95792"/>
              <a:ext cx="55561" cy="56777"/>
            </a:xfrm>
            <a:prstGeom prst="ellipse">
              <a:avLst/>
            </a:prstGeom>
            <a:solidFill>
              <a:srgbClr val="84D3F7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63" name="Oval"/>
            <p:cNvSpPr/>
            <p:nvPr/>
          </p:nvSpPr>
          <p:spPr>
            <a:xfrm>
              <a:off x="354830" y="75265"/>
              <a:ext cx="95116" cy="97203"/>
            </a:xfrm>
            <a:prstGeom prst="ellipse">
              <a:avLst/>
            </a:prstGeom>
            <a:solidFill>
              <a:srgbClr val="B6E99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64" name="Circle"/>
            <p:cNvSpPr/>
            <p:nvPr/>
          </p:nvSpPr>
          <p:spPr>
            <a:xfrm>
              <a:off x="482034" y="82107"/>
              <a:ext cx="89467" cy="91430"/>
            </a:xfrm>
            <a:prstGeom prst="ellipse">
              <a:avLst/>
            </a:prstGeom>
            <a:solidFill>
              <a:srgbClr val="C2A38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266" name="Page 3"/>
          <p:cNvSpPr/>
          <p:nvPr/>
        </p:nvSpPr>
        <p:spPr>
          <a:xfrm>
            <a:off x="507133" y="7579309"/>
            <a:ext cx="857675" cy="4064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defTabSz="1088232">
              <a:lnSpc>
                <a:spcPct val="150000"/>
              </a:lnSpc>
              <a:buClr>
                <a:srgbClr val="6C6C6C"/>
              </a:buClr>
              <a:defRPr sz="1800">
                <a:uFill>
                  <a:solidFill>
                    <a:srgbClr val="7A7A7A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Page 3</a:t>
            </a:r>
          </a:p>
        </p:txBody>
      </p:sp>
      <p:sp>
        <p:nvSpPr>
          <p:cNvPr id="267" name="Page 5"/>
          <p:cNvSpPr/>
          <p:nvPr/>
        </p:nvSpPr>
        <p:spPr>
          <a:xfrm>
            <a:off x="2362200" y="2082800"/>
            <a:ext cx="857674" cy="406400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defTabSz="1088232">
              <a:lnSpc>
                <a:spcPct val="150000"/>
              </a:lnSpc>
              <a:buClr>
                <a:srgbClr val="6C6C6C"/>
              </a:buClr>
              <a:defRPr sz="1800">
                <a:uFill>
                  <a:solidFill>
                    <a:srgbClr val="7A7A7A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Page 5</a:t>
            </a:r>
          </a:p>
        </p:txBody>
      </p:sp>
      <p:sp>
        <p:nvSpPr>
          <p:cNvPr id="268" name="Page 9"/>
          <p:cNvSpPr/>
          <p:nvPr/>
        </p:nvSpPr>
        <p:spPr>
          <a:xfrm>
            <a:off x="4242847" y="8194886"/>
            <a:ext cx="857674" cy="4064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defTabSz="1088232">
              <a:lnSpc>
                <a:spcPct val="150000"/>
              </a:lnSpc>
              <a:buClr>
                <a:srgbClr val="6C6C6C"/>
              </a:buClr>
              <a:defRPr sz="1800">
                <a:uFill>
                  <a:solidFill>
                    <a:srgbClr val="7A7A7A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Page 9</a:t>
            </a:r>
          </a:p>
        </p:txBody>
      </p:sp>
      <p:sp>
        <p:nvSpPr>
          <p:cNvPr id="269" name="Page 14"/>
          <p:cNvSpPr/>
          <p:nvPr/>
        </p:nvSpPr>
        <p:spPr>
          <a:xfrm>
            <a:off x="6001910" y="2409613"/>
            <a:ext cx="1077791" cy="387774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defTabSz="1088232">
              <a:lnSpc>
                <a:spcPct val="150000"/>
              </a:lnSpc>
              <a:buClr>
                <a:srgbClr val="6C6C6C"/>
              </a:buClr>
              <a:defRPr sz="1800">
                <a:uFill>
                  <a:solidFill>
                    <a:srgbClr val="7A7A7A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Page 14</a:t>
            </a:r>
          </a:p>
        </p:txBody>
      </p:sp>
      <p:sp>
        <p:nvSpPr>
          <p:cNvPr id="270" name="Page 16"/>
          <p:cNvSpPr/>
          <p:nvPr/>
        </p:nvSpPr>
        <p:spPr>
          <a:xfrm>
            <a:off x="7741787" y="7588622"/>
            <a:ext cx="1168824" cy="387775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defTabSz="1088232">
              <a:lnSpc>
                <a:spcPct val="150000"/>
              </a:lnSpc>
              <a:buClr>
                <a:srgbClr val="6C6C6C"/>
              </a:buClr>
              <a:defRPr sz="1800">
                <a:uFill>
                  <a:solidFill>
                    <a:srgbClr val="7A7A7A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Page 16</a:t>
            </a:r>
          </a:p>
        </p:txBody>
      </p:sp>
      <p:sp>
        <p:nvSpPr>
          <p:cNvPr id="271" name="Page 21"/>
          <p:cNvSpPr/>
          <p:nvPr/>
        </p:nvSpPr>
        <p:spPr>
          <a:xfrm>
            <a:off x="9610559" y="2092113"/>
            <a:ext cx="1168825" cy="387774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defTabSz="1088232">
              <a:lnSpc>
                <a:spcPct val="150000"/>
              </a:lnSpc>
              <a:buClr>
                <a:srgbClr val="6C6C6C"/>
              </a:buClr>
              <a:defRPr sz="1800">
                <a:uFill>
                  <a:solidFill>
                    <a:srgbClr val="7A7A7A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Page 21</a:t>
            </a:r>
          </a:p>
        </p:txBody>
      </p:sp>
      <p:sp>
        <p:nvSpPr>
          <p:cNvPr id="272" name="Page 22"/>
          <p:cNvSpPr/>
          <p:nvPr/>
        </p:nvSpPr>
        <p:spPr>
          <a:xfrm>
            <a:off x="11526451" y="8204200"/>
            <a:ext cx="1080348" cy="387774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defTabSz="1088232">
              <a:lnSpc>
                <a:spcPct val="150000"/>
              </a:lnSpc>
              <a:buClr>
                <a:srgbClr val="6C6C6C"/>
              </a:buClr>
              <a:defRPr sz="1800">
                <a:uFill>
                  <a:solidFill>
                    <a:srgbClr val="7A7A7A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Page 22</a:t>
            </a:r>
          </a:p>
        </p:txBody>
      </p:sp>
      <p:sp>
        <p:nvSpPr>
          <p:cNvPr id="273" name="What is PBS…"/>
          <p:cNvSpPr/>
          <p:nvPr/>
        </p:nvSpPr>
        <p:spPr>
          <a:xfrm>
            <a:off x="67419" y="2945819"/>
            <a:ext cx="1879601" cy="848094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/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pPr>
            <a:r>
              <a:rPr lang="en-US" dirty="0"/>
              <a:t>I. What is the problem?</a:t>
            </a:r>
          </a:p>
        </p:txBody>
      </p:sp>
      <p:sp>
        <p:nvSpPr>
          <p:cNvPr id="274" name="Feature Exploration"/>
          <p:cNvSpPr/>
          <p:nvPr/>
        </p:nvSpPr>
        <p:spPr>
          <a:xfrm>
            <a:off x="1869285" y="5774817"/>
            <a:ext cx="1879601" cy="1217426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lang="en-US" dirty="0"/>
              <a:t>II. Product-level</a:t>
            </a:r>
          </a:p>
          <a:p>
            <a:r>
              <a:rPr lang="en-US" dirty="0"/>
              <a:t>Analysis</a:t>
            </a:r>
            <a:endParaRPr dirty="0"/>
          </a:p>
        </p:txBody>
      </p:sp>
      <p:sp>
        <p:nvSpPr>
          <p:cNvPr id="275" name="Model"/>
          <p:cNvSpPr/>
          <p:nvPr/>
        </p:nvSpPr>
        <p:spPr>
          <a:xfrm>
            <a:off x="5447097" y="5901041"/>
            <a:ext cx="2186343" cy="848094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186" tIns="54186" rIns="54186" bIns="54186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lang="en-US" dirty="0"/>
              <a:t>IV. Seasonality Analysis</a:t>
            </a:r>
            <a:endParaRPr dirty="0"/>
          </a:p>
        </p:txBody>
      </p:sp>
      <p:sp>
        <p:nvSpPr>
          <p:cNvPr id="277" name="Preprocess"/>
          <p:cNvSpPr/>
          <p:nvPr/>
        </p:nvSpPr>
        <p:spPr>
          <a:xfrm>
            <a:off x="3638481" y="3285244"/>
            <a:ext cx="2134874" cy="115862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186" tIns="54186" rIns="54186" bIns="54186">
            <a:spAutoFit/>
          </a:bodyPr>
          <a:lstStyle>
            <a:lvl1pPr algn="l" defTabSz="1088232">
              <a:lnSpc>
                <a:spcPct val="150000"/>
              </a:lnSpc>
              <a:buClr>
                <a:srgbClr val="6C6C6C"/>
              </a:buClr>
              <a:defRPr b="0">
                <a:solidFill>
                  <a:schemeClr val="accent5">
                    <a:lumOff val="-29866"/>
                  </a:schemeClr>
                </a:solidFill>
                <a:uFill>
                  <a:solidFill>
                    <a:srgbClr val="7A7A7A"/>
                  </a:solidFill>
                </a:u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pPr algn="ctr"/>
            <a:r>
              <a:rPr lang="en-US" dirty="0"/>
              <a:t>III. Store-level Analysis</a:t>
            </a:r>
            <a:endParaRPr dirty="0"/>
          </a:p>
        </p:txBody>
      </p:sp>
      <p:sp>
        <p:nvSpPr>
          <p:cNvPr id="278" name="Conclusion"/>
          <p:cNvSpPr/>
          <p:nvPr/>
        </p:nvSpPr>
        <p:spPr>
          <a:xfrm>
            <a:off x="7347764" y="3462134"/>
            <a:ext cx="1879601" cy="848094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lang="en-US" dirty="0"/>
              <a:t>V. Machine learning!</a:t>
            </a:r>
            <a:endParaRPr dirty="0"/>
          </a:p>
        </p:txBody>
      </p:sp>
      <p:sp>
        <p:nvSpPr>
          <p:cNvPr id="279" name="Future…"/>
          <p:cNvSpPr txBox="1"/>
          <p:nvPr/>
        </p:nvSpPr>
        <p:spPr>
          <a:xfrm>
            <a:off x="10872009" y="3560757"/>
            <a:ext cx="213199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pPr>
            <a:r>
              <a:rPr lang="en-US" dirty="0"/>
              <a:t>VII. Conclusion</a:t>
            </a:r>
          </a:p>
        </p:txBody>
      </p:sp>
      <p:sp>
        <p:nvSpPr>
          <p:cNvPr id="280" name="Conclusion">
            <a:extLst>
              <a:ext uri="{FF2B5EF4-FFF2-40B4-BE49-F238E27FC236}">
                <a16:creationId xmlns:a16="http://schemas.microsoft.com/office/drawing/2014/main" id="{06D9DCFC-378D-AD49-88A7-400333A2C8EA}"/>
              </a:ext>
            </a:extLst>
          </p:cNvPr>
          <p:cNvSpPr/>
          <p:nvPr/>
        </p:nvSpPr>
        <p:spPr>
          <a:xfrm>
            <a:off x="9107119" y="5694352"/>
            <a:ext cx="2102417" cy="848094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186" tIns="54186" rIns="54186" bIns="54186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lang="en-US" dirty="0"/>
              <a:t>VI. Future Implementation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3" name="I. What is PBS Measure Up Kids?"/>
          <p:cNvSpPr txBox="1"/>
          <p:nvPr/>
        </p:nvSpPr>
        <p:spPr>
          <a:xfrm>
            <a:off x="2978637" y="349082"/>
            <a:ext cx="679352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dirty="0"/>
              <a:t>I</a:t>
            </a:r>
            <a:r>
              <a:rPr lang="en-US" dirty="0"/>
              <a:t>. What is the problem?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7C140F-E4A7-AA48-A9D5-61437FE7628B}"/>
              </a:ext>
            </a:extLst>
          </p:cNvPr>
          <p:cNvSpPr/>
          <p:nvPr/>
        </p:nvSpPr>
        <p:spPr>
          <a:xfrm>
            <a:off x="994368" y="2632228"/>
            <a:ext cx="1123656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>
                <a:latin typeface="Helvetica" pitchFamily="2" charset="0"/>
              </a:rPr>
              <a:t>The </a:t>
            </a:r>
            <a:r>
              <a:rPr lang="en-US" b="0" dirty="0" err="1">
                <a:latin typeface="Helvetica" pitchFamily="2" charset="0"/>
              </a:rPr>
              <a:t>Makridakis</a:t>
            </a:r>
            <a:r>
              <a:rPr lang="en-US" b="0" dirty="0">
                <a:latin typeface="Helvetica" pitchFamily="2" charset="0"/>
              </a:rPr>
              <a:t> Open Forecasting Center (MOFC) at the University of Nicosia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0" dirty="0">
              <a:latin typeface="Helvetic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>
                <a:latin typeface="Helvetica" pitchFamily="2" charset="0"/>
              </a:rPr>
              <a:t>Using 1913 days worth of data to predicting Walmart products demand for the next 4 weeks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0" dirty="0">
              <a:latin typeface="Helvetic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>
                <a:latin typeface="Helvetica" pitchFamily="2" charset="0"/>
              </a:rPr>
              <a:t>The problem is as hard as forecasting weather, hence, many  cutting-edge technology and innovative idea is used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0" dirty="0">
              <a:latin typeface="Helvetic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>
                <a:latin typeface="Helvetica" pitchFamily="2" charset="0"/>
              </a:rPr>
              <a:t>The methods used can be applied in various business areas, such as setting up appropriate inventory or service levels</a:t>
            </a:r>
          </a:p>
          <a:p>
            <a:endParaRPr lang="en-US" dirty="0">
              <a:latin typeface="Helvetica" pitchFamily="2" charset="0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2019 Data Science Bowl"/>
          <p:cNvSpPr txBox="1">
            <a:spLocks noGrp="1"/>
          </p:cNvSpPr>
          <p:nvPr>
            <p:ph type="title"/>
          </p:nvPr>
        </p:nvSpPr>
        <p:spPr>
          <a:xfrm>
            <a:off x="1759247" y="114367"/>
            <a:ext cx="9486306" cy="1197967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Data set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8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EBE0F6-8290-D640-A105-493D2A816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159847"/>
              </p:ext>
            </p:extLst>
          </p:nvPr>
        </p:nvGraphicFramePr>
        <p:xfrm>
          <a:off x="2076067" y="1988088"/>
          <a:ext cx="1989455" cy="30166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9455">
                  <a:extLst>
                    <a:ext uri="{9D8B030D-6E8A-4147-A177-3AD203B41FA5}">
                      <a16:colId xmlns:a16="http://schemas.microsoft.com/office/drawing/2014/main" val="2084565756"/>
                    </a:ext>
                  </a:extLst>
                </a:gridCol>
              </a:tblGrid>
              <a:tr h="632869">
                <a:tc>
                  <a:txBody>
                    <a:bodyPr/>
                    <a:lstStyle/>
                    <a:p>
                      <a:r>
                        <a:rPr lang="en-US" b="1" dirty="0"/>
                        <a:t>CALENDAR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(14,1969)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785765"/>
                  </a:ext>
                </a:extLst>
              </a:tr>
              <a:tr h="451169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873146"/>
                  </a:ext>
                </a:extLst>
              </a:tr>
              <a:tr h="451169">
                <a:tc>
                  <a:txBody>
                    <a:bodyPr/>
                    <a:lstStyle/>
                    <a:p>
                      <a:r>
                        <a:rPr lang="en-US" dirty="0"/>
                        <a:t>Week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818040"/>
                  </a:ext>
                </a:extLst>
              </a:tr>
              <a:tr h="451169">
                <a:tc>
                  <a:txBody>
                    <a:bodyPr/>
                    <a:lstStyle/>
                    <a:p>
                      <a:r>
                        <a:rPr lang="en-US" dirty="0"/>
                        <a:t>Day </a:t>
                      </a:r>
                    </a:p>
                    <a:p>
                      <a:r>
                        <a:rPr lang="en-US" dirty="0"/>
                        <a:t>(Day 1- Day 1969)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15264"/>
                  </a:ext>
                </a:extLst>
              </a:tr>
              <a:tr h="451169">
                <a:tc>
                  <a:txBody>
                    <a:bodyPr/>
                    <a:lstStyle/>
                    <a:p>
                      <a:r>
                        <a:rPr lang="en-US" dirty="0"/>
                        <a:t>event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952526"/>
                  </a:ext>
                </a:extLst>
              </a:tr>
              <a:tr h="451169">
                <a:tc>
                  <a:txBody>
                    <a:bodyPr/>
                    <a:lstStyle/>
                    <a:p>
                      <a:r>
                        <a:rPr lang="en-US" dirty="0"/>
                        <a:t>event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6099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247681-B51E-0E41-BEA4-F87749D87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763584"/>
              </p:ext>
            </p:extLst>
          </p:nvPr>
        </p:nvGraphicFramePr>
        <p:xfrm>
          <a:off x="5375275" y="4564500"/>
          <a:ext cx="1989455" cy="40698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9455">
                  <a:extLst>
                    <a:ext uri="{9D8B030D-6E8A-4147-A177-3AD203B41FA5}">
                      <a16:colId xmlns:a16="http://schemas.microsoft.com/office/drawing/2014/main" val="2084565756"/>
                    </a:ext>
                  </a:extLst>
                </a:gridCol>
              </a:tblGrid>
              <a:tr h="665771">
                <a:tc>
                  <a:txBody>
                    <a:bodyPr/>
                    <a:lstStyle/>
                    <a:p>
                      <a:r>
                        <a:rPr lang="en-US" b="1" dirty="0"/>
                        <a:t>TRAIN </a:t>
                      </a:r>
                    </a:p>
                    <a:p>
                      <a:r>
                        <a:rPr lang="en-US" dirty="0"/>
                        <a:t>(30490,1919)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785765"/>
                  </a:ext>
                </a:extLst>
              </a:tr>
              <a:tr h="556368">
                <a:tc>
                  <a:txBody>
                    <a:bodyPr/>
                    <a:lstStyle/>
                    <a:p>
                      <a:r>
                        <a:rPr lang="en-US" dirty="0"/>
                        <a:t>Product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873146"/>
                  </a:ext>
                </a:extLst>
              </a:tr>
              <a:tr h="474624">
                <a:tc>
                  <a:txBody>
                    <a:bodyPr/>
                    <a:lstStyle/>
                    <a:p>
                      <a:r>
                        <a:rPr lang="en-US" sz="16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Item ID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818040"/>
                  </a:ext>
                </a:extLst>
              </a:tr>
              <a:tr h="474624"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239961"/>
                  </a:ext>
                </a:extLst>
              </a:tr>
              <a:tr h="474624"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952526"/>
                  </a:ext>
                </a:extLst>
              </a:tr>
              <a:tr h="474624"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Dept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60997"/>
                  </a:ext>
                </a:extLst>
              </a:tr>
              <a:tr h="474624">
                <a:tc>
                  <a:txBody>
                    <a:bodyPr/>
                    <a:lstStyle/>
                    <a:p>
                      <a:r>
                        <a:rPr lang="en-US" dirty="0"/>
                        <a:t>Store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738011"/>
                  </a:ext>
                </a:extLst>
              </a:tr>
              <a:tr h="474624">
                <a:tc>
                  <a:txBody>
                    <a:bodyPr/>
                    <a:lstStyle/>
                    <a:p>
                      <a:r>
                        <a:rPr lang="en-US" dirty="0"/>
                        <a:t>Day 1 – Day 1913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75652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6F15-CCB4-BF4E-873C-36226BA9E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376065"/>
              </p:ext>
            </p:extLst>
          </p:nvPr>
        </p:nvGraphicFramePr>
        <p:xfrm>
          <a:off x="8544820" y="1989114"/>
          <a:ext cx="1806657" cy="2888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6657">
                  <a:extLst>
                    <a:ext uri="{9D8B030D-6E8A-4147-A177-3AD203B41FA5}">
                      <a16:colId xmlns:a16="http://schemas.microsoft.com/office/drawing/2014/main" val="3512693748"/>
                    </a:ext>
                  </a:extLst>
                </a:gridCol>
              </a:tblGrid>
              <a:tr h="577398">
                <a:tc>
                  <a:txBody>
                    <a:bodyPr/>
                    <a:lstStyle/>
                    <a:p>
                      <a:r>
                        <a:rPr lang="en-US" dirty="0"/>
                        <a:t>PRICES</a:t>
                      </a:r>
                    </a:p>
                    <a:p>
                      <a:r>
                        <a:rPr lang="en-US" dirty="0"/>
                        <a:t>(6841121, 4)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331418"/>
                  </a:ext>
                </a:extLst>
              </a:tr>
              <a:tr h="577398">
                <a:tc>
                  <a:txBody>
                    <a:bodyPr/>
                    <a:lstStyle/>
                    <a:p>
                      <a:r>
                        <a:rPr lang="en-US" dirty="0"/>
                        <a:t>Store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598830"/>
                  </a:ext>
                </a:extLst>
              </a:tr>
              <a:tr h="577398">
                <a:tc>
                  <a:txBody>
                    <a:bodyPr/>
                    <a:lstStyle/>
                    <a:p>
                      <a:r>
                        <a:rPr lang="en-US" dirty="0"/>
                        <a:t>Item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884659"/>
                  </a:ext>
                </a:extLst>
              </a:tr>
              <a:tr h="577398">
                <a:tc>
                  <a:txBody>
                    <a:bodyPr/>
                    <a:lstStyle/>
                    <a:p>
                      <a:r>
                        <a:rPr lang="en-US" dirty="0"/>
                        <a:t>Week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821399"/>
                  </a:ext>
                </a:extLst>
              </a:tr>
              <a:tr h="577398">
                <a:tc>
                  <a:txBody>
                    <a:bodyPr/>
                    <a:lstStyle/>
                    <a:p>
                      <a:r>
                        <a:rPr lang="en-US" dirty="0"/>
                        <a:t>Sell 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020555"/>
                  </a:ext>
                </a:extLst>
              </a:tr>
            </a:tbl>
          </a:graphicData>
        </a:graphic>
      </p:graphicFrame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A14CFB7-F9D8-744E-90A1-6F9C1B2CA56B}"/>
              </a:ext>
            </a:extLst>
          </p:cNvPr>
          <p:cNvCxnSpPr/>
          <p:nvPr/>
        </p:nvCxnSpPr>
        <p:spPr>
          <a:xfrm>
            <a:off x="4088003" y="3657598"/>
            <a:ext cx="1280160" cy="4663440"/>
          </a:xfrm>
          <a:prstGeom prst="bentConnector3">
            <a:avLst/>
          </a:prstGeom>
          <a:noFill/>
          <a:ln w="2222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4FA3B5D9-3591-3443-BC5A-5A33BA21491F}"/>
              </a:ext>
            </a:extLst>
          </p:cNvPr>
          <p:cNvCxnSpPr/>
          <p:nvPr/>
        </p:nvCxnSpPr>
        <p:spPr>
          <a:xfrm>
            <a:off x="4088003" y="3200400"/>
            <a:ext cx="4456817" cy="808892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0E6F7A6-2247-CD43-A6D2-52EF76C7FF4A}"/>
              </a:ext>
            </a:extLst>
          </p:cNvPr>
          <p:cNvCxnSpPr/>
          <p:nvPr/>
        </p:nvCxnSpPr>
        <p:spPr>
          <a:xfrm flipV="1">
            <a:off x="7329302" y="3337558"/>
            <a:ext cx="1188720" cy="2651760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83" name="I. What is PBS Measure Up Kids?"/>
          <p:cNvSpPr txBox="1"/>
          <p:nvPr/>
        </p:nvSpPr>
        <p:spPr>
          <a:xfrm>
            <a:off x="2509765" y="349082"/>
            <a:ext cx="773128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dirty="0"/>
              <a:t>I</a:t>
            </a:r>
            <a:r>
              <a:rPr lang="en-US" dirty="0"/>
              <a:t>I. Product-level Analysis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32C0F-E410-1C40-84EA-D2F76F0B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39" y="5123472"/>
            <a:ext cx="10121900" cy="379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608F7F-84C2-694A-B0A3-73017B3DF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73" y="1300772"/>
            <a:ext cx="10287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771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36E9D-21BF-1344-8BAD-51EB69D90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3" y="1652953"/>
            <a:ext cx="9153613" cy="6993305"/>
          </a:xfrm>
          <a:prstGeom prst="rect">
            <a:avLst/>
          </a:prstGeom>
        </p:spPr>
      </p:pic>
      <p:sp>
        <p:nvSpPr>
          <p:cNvPr id="8" name="2019 Data Science Bowl">
            <a:extLst>
              <a:ext uri="{FF2B5EF4-FFF2-40B4-BE49-F238E27FC236}">
                <a16:creationId xmlns:a16="http://schemas.microsoft.com/office/drawing/2014/main" id="{AD03573A-C2BF-5A43-B246-5C6C788745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9247" y="114367"/>
            <a:ext cx="9486306" cy="1197967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lang="en-US" dirty="0"/>
              <a:t>Day, month, and year trend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972064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3A6E7-37B0-B046-B394-FB008F6CD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2" y="2959100"/>
            <a:ext cx="10350500" cy="3835400"/>
          </a:xfrm>
          <a:prstGeom prst="rect">
            <a:avLst/>
          </a:prstGeom>
        </p:spPr>
      </p:pic>
      <p:sp>
        <p:nvSpPr>
          <p:cNvPr id="7" name="2019 Data Science Bowl">
            <a:extLst>
              <a:ext uri="{FF2B5EF4-FFF2-40B4-BE49-F238E27FC236}">
                <a16:creationId xmlns:a16="http://schemas.microsoft.com/office/drawing/2014/main" id="{0389C5BE-7530-5240-8B5F-5B0EEF9C33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860" y="870505"/>
            <a:ext cx="9486306" cy="1197967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lang="en-US" dirty="0"/>
              <a:t>Prices between 3 stores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31483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83" name="I. What is PBS Measure Up Kids?"/>
          <p:cNvSpPr txBox="1"/>
          <p:nvPr/>
        </p:nvSpPr>
        <p:spPr>
          <a:xfrm>
            <a:off x="2972233" y="349082"/>
            <a:ext cx="680635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lang="en-US" dirty="0"/>
              <a:t>III. Store-level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C21A6-C492-4447-A46A-BB42DAAA6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63" y="5448658"/>
            <a:ext cx="7683500" cy="308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AFF07-AD66-7C42-9AA4-79481C0E6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53" y="1522256"/>
            <a:ext cx="6609239" cy="35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5314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83" name="I. What is PBS Measure Up Kids?"/>
          <p:cNvSpPr txBox="1"/>
          <p:nvPr/>
        </p:nvSpPr>
        <p:spPr>
          <a:xfrm>
            <a:off x="4115172" y="349082"/>
            <a:ext cx="4520469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rPr lang="en-US" dirty="0"/>
              <a:t>Item categories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E28DC-9CC3-1E40-BEF5-72894E7B2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4876800"/>
            <a:ext cx="10604500" cy="388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A82749-87F4-B242-9213-DFCA4FD16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73" y="1461830"/>
            <a:ext cx="10337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8952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2044</TotalTime>
  <Words>287</Words>
  <Application>Microsoft Macintosh PowerPoint</Application>
  <PresentationFormat>Custom</PresentationFormat>
  <Paragraphs>92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Big Caslon</vt:lpstr>
      <vt:lpstr>Gill Sans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Predicting Walmart Sale – Huy Bui</vt:lpstr>
      <vt:lpstr>PowerPoint Presentation</vt:lpstr>
      <vt:lpstr>PowerPoint Presentation</vt:lpstr>
      <vt:lpstr>Data set</vt:lpstr>
      <vt:lpstr>PowerPoint Presentation</vt:lpstr>
      <vt:lpstr>Day, month, and year trend</vt:lpstr>
      <vt:lpstr>Prices between 3 stores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Children’s Learning Outcomes</dc:title>
  <cp:lastModifiedBy>Microsoft Office User</cp:lastModifiedBy>
  <cp:revision>26</cp:revision>
  <dcterms:modified xsi:type="dcterms:W3CDTF">2020-03-10T05:57:29Z</dcterms:modified>
</cp:coreProperties>
</file>